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316" r:id="rId4"/>
    <p:sldId id="331" r:id="rId5"/>
    <p:sldId id="333" r:id="rId6"/>
    <p:sldId id="332" r:id="rId7"/>
    <p:sldId id="334" r:id="rId8"/>
    <p:sldId id="335" r:id="rId9"/>
    <p:sldId id="337" r:id="rId10"/>
    <p:sldId id="2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3E61B9-E014-479E-B2DC-A21463012BB2}" type="datetimeFigureOut">
              <a:rPr lang="en-US" smtClean="0"/>
              <a:pPr/>
              <a:t>2/25/2018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BFDF6-703C-4BC4-9F76-A3BA38C89CBC}" type="slidenum">
              <a:rPr lang="en-US" smtClean="0"/>
              <a:pPr/>
              <a:t>‹#›</a:t>
            </a:fld>
            <a:endParaRPr lang="en-US"/>
          </a:p>
        </p:txBody>
      </p:sp>
    </p:spTree>
    <p:extLst>
      <p:ext uri="{BB962C8B-B14F-4D97-AF65-F5344CB8AC3E}">
        <p14:creationId xmlns:p14="http://schemas.microsoft.com/office/powerpoint/2010/main" val="2030856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2BFDF6-703C-4BC4-9F76-A3BA38C89CBC}"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39CB91-07AE-4BD3-B6FD-7FF3E9F7F542}"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9CB91-07AE-4BD3-B6FD-7FF3E9F7F542}"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9CB91-07AE-4BD3-B6FD-7FF3E9F7F542}"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9CB91-07AE-4BD3-B6FD-7FF3E9F7F542}"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39CB91-07AE-4BD3-B6FD-7FF3E9F7F542}"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39CB91-07AE-4BD3-B6FD-7FF3E9F7F542}"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39CB91-07AE-4BD3-B6FD-7FF3E9F7F542}" type="datetimeFigureOut">
              <a:rPr lang="en-US" smtClean="0"/>
              <a:pPr/>
              <a:t>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39CB91-07AE-4BD3-B6FD-7FF3E9F7F542}" type="datetimeFigureOut">
              <a:rPr lang="en-US" smtClean="0"/>
              <a:pPr/>
              <a:t>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9CB91-07AE-4BD3-B6FD-7FF3E9F7F542}" type="datetimeFigureOut">
              <a:rPr lang="en-US" smtClean="0"/>
              <a:pPr/>
              <a:t>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9CB91-07AE-4BD3-B6FD-7FF3E9F7F542}"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9CB91-07AE-4BD3-B6FD-7FF3E9F7F542}"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9CB91-07AE-4BD3-B6FD-7FF3E9F7F542}" type="datetimeFigureOut">
              <a:rPr lang="en-US" smtClean="0"/>
              <a:pPr/>
              <a:t>2/25/2018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5BF66-52C5-4614-B1A0-13C4DBCBD3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76200" y="76200"/>
            <a:ext cx="2362200" cy="2362200"/>
            <a:chOff x="48" y="1632"/>
            <a:chExt cx="3072" cy="2640"/>
          </a:xfrm>
        </p:grpSpPr>
        <p:pic>
          <p:nvPicPr>
            <p:cNvPr id="5"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6"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7"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8"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9"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grpSp>
        <p:nvGrpSpPr>
          <p:cNvPr id="3" name="Group 2"/>
          <p:cNvGrpSpPr>
            <a:grpSpLocks/>
          </p:cNvGrpSpPr>
          <p:nvPr/>
        </p:nvGrpSpPr>
        <p:grpSpPr bwMode="auto">
          <a:xfrm rot="10800000">
            <a:off x="6172200" y="152400"/>
            <a:ext cx="2858804" cy="2193120"/>
            <a:chOff x="48" y="1632"/>
            <a:chExt cx="3072" cy="2640"/>
          </a:xfrm>
        </p:grpSpPr>
        <p:pic>
          <p:nvPicPr>
            <p:cNvPr id="11"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12"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13"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14"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15"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sp>
        <p:nvSpPr>
          <p:cNvPr id="27" name="Rectangle 26"/>
          <p:cNvSpPr/>
          <p:nvPr/>
        </p:nvSpPr>
        <p:spPr>
          <a:xfrm>
            <a:off x="228600" y="228600"/>
            <a:ext cx="8915400" cy="5414141"/>
          </a:xfrm>
          <a:prstGeom prst="rect">
            <a:avLst/>
          </a:prstGeom>
          <a:noFill/>
        </p:spPr>
        <p:txBody>
          <a:bodyPr wrap="none" lIns="91440" tIns="45720" rIns="91440" bIns="45720">
            <a:prstTxWarp prst="textArchUpPour">
              <a:avLst>
                <a:gd name="adj1" fmla="val 9037428"/>
                <a:gd name="adj2" fmla="val 36712"/>
              </a:avLst>
            </a:prstTxWarp>
            <a:spAutoFit/>
          </a:bodyPr>
          <a:lstStyle/>
          <a:p>
            <a:pPr algn="ctr"/>
            <a:r>
              <a:rPr lang="en-US" sz="5400" b="1" dirty="0">
                <a:ln w="11430"/>
                <a:solidFill>
                  <a:srgbClr val="FF0000"/>
                </a:solidFill>
                <a:effectLst>
                  <a:outerShdw blurRad="80000" dist="40000" dir="5040000" algn="tl">
                    <a:srgbClr val="000000">
                      <a:alpha val="30000"/>
                    </a:srgbClr>
                  </a:outerShdw>
                </a:effectLst>
              </a:rPr>
              <a:t>Welcome to </a:t>
            </a:r>
            <a:r>
              <a:rPr lang="en-US" sz="5400" b="1" dirty="0" smtClean="0">
                <a:ln w="11430"/>
                <a:solidFill>
                  <a:srgbClr val="FF0000"/>
                </a:solidFill>
                <a:effectLst>
                  <a:outerShdw blurRad="80000" dist="40000" dir="5040000" algn="tl">
                    <a:srgbClr val="000000">
                      <a:alpha val="30000"/>
                    </a:srgbClr>
                  </a:outerShdw>
                </a:effectLst>
              </a:rPr>
              <a:t>English Class 8</a:t>
            </a:r>
          </a:p>
          <a:p>
            <a:pPr algn="ctr"/>
            <a:endParaRPr lang="en-US" sz="5400" dirty="0">
              <a:solidFill>
                <a:srgbClr val="FF0000"/>
              </a:solidFill>
            </a:endParaRPr>
          </a:p>
        </p:txBody>
      </p:sp>
      <p:pic>
        <p:nvPicPr>
          <p:cNvPr id="28" name="Picture 27" descr="http://kenhtuyensinh.vn/images/2013/Hoc-tieng-anh-giao-tiep.jpg"/>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219200"/>
            <a:ext cx="36576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 name="Picture 28" descr="https://encrypted-tbn2.gstatic.com/images?q=tbn:ANd9GcQongWViEbyQJxN3XvuAs_9QTa6Zk_AME-p8RkYClltpKUlvg7D"/>
          <p:cNvPicPr/>
          <p:nvPr/>
        </p:nvPicPr>
        <p:blipFill>
          <a:blip r:embed="rId5">
            <a:extLst>
              <a:ext uri="{28A0092B-C50C-407E-A947-70E740481C1C}">
                <a14:useLocalDpi xmlns:a14="http://schemas.microsoft.com/office/drawing/2010/main" val="0"/>
              </a:ext>
            </a:extLst>
          </a:blip>
          <a:srcRect/>
          <a:stretch>
            <a:fillRect/>
          </a:stretch>
        </p:blipFill>
        <p:spPr bwMode="auto">
          <a:xfrm>
            <a:off x="6477000" y="5181600"/>
            <a:ext cx="2381250" cy="1332230"/>
          </a:xfrm>
          <a:prstGeom prst="rect">
            <a:avLst/>
          </a:prstGeom>
          <a:ln/>
        </p:spPr>
        <p:style>
          <a:lnRef idx="1">
            <a:schemeClr val="accent3"/>
          </a:lnRef>
          <a:fillRef idx="2">
            <a:schemeClr val="accent3"/>
          </a:fillRef>
          <a:effectRef idx="1">
            <a:schemeClr val="accent3"/>
          </a:effectRef>
          <a:fontRef idx="minor">
            <a:schemeClr val="dk1"/>
          </a:fontRef>
        </p:style>
      </p:pic>
      <p:sp>
        <p:nvSpPr>
          <p:cNvPr id="30" name="Cloud Callout 29"/>
          <p:cNvSpPr/>
          <p:nvPr/>
        </p:nvSpPr>
        <p:spPr>
          <a:xfrm>
            <a:off x="1447800" y="4572000"/>
            <a:ext cx="4204855" cy="1393875"/>
          </a:xfrm>
          <a:prstGeom prst="cloudCallout">
            <a:avLst>
              <a:gd name="adj1" fmla="val 58762"/>
              <a:gd name="adj2" fmla="val 3624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rgbClr val="002060"/>
                </a:solidFill>
              </a:rPr>
              <a:t>Let’s learn English !</a:t>
            </a:r>
            <a:endParaRPr lang="en-US" sz="3200" b="1" dirty="0">
              <a:solidFill>
                <a:srgbClr val="002060"/>
              </a:solidFill>
            </a:endParaRPr>
          </a:p>
        </p:txBody>
      </p:sp>
      <p:sp>
        <p:nvSpPr>
          <p:cNvPr id="31" name="TextBox 30"/>
          <p:cNvSpPr txBox="1"/>
          <p:nvPr/>
        </p:nvSpPr>
        <p:spPr>
          <a:xfrm>
            <a:off x="1676400" y="3581400"/>
            <a:ext cx="6324600" cy="830997"/>
          </a:xfrm>
          <a:prstGeom prst="rect">
            <a:avLst/>
          </a:prstGeom>
          <a:noFill/>
        </p:spPr>
        <p:txBody>
          <a:bodyPr wrap="square" rtlCol="0">
            <a:spAutoFit/>
          </a:bodyPr>
          <a:lstStyle/>
          <a:p>
            <a:pPr algn="ctr"/>
            <a:r>
              <a:rPr lang="en-US" sz="4800" b="1" dirty="0" smtClean="0">
                <a:solidFill>
                  <a:srgbClr val="00B050"/>
                </a:solidFill>
              </a:rPr>
              <a:t>Unit 6: FOLK TALES</a:t>
            </a:r>
          </a:p>
        </p:txBody>
      </p:sp>
      <p:pic>
        <p:nvPicPr>
          <p:cNvPr id="33" name="Picture 14" descr="Picture Sao bay"/>
          <p:cNvPicPr>
            <a:picLocks noChangeAspect="1" noChangeArrowheads="1" noCrop="1"/>
          </p:cNvPicPr>
          <p:nvPr/>
        </p:nvPicPr>
        <p:blipFill>
          <a:blip r:embed="rId6"/>
          <a:srcRect/>
          <a:stretch>
            <a:fillRect/>
          </a:stretch>
        </p:blipFill>
        <p:spPr bwMode="auto">
          <a:xfrm rot="3847082">
            <a:off x="8620099" y="324466"/>
            <a:ext cx="386561" cy="547408"/>
          </a:xfrm>
          <a:prstGeom prst="rect">
            <a:avLst/>
          </a:prstGeom>
          <a:noFill/>
          <a:ln w="9525">
            <a:noFill/>
            <a:miter lim="800000"/>
            <a:headEnd/>
            <a:tailEnd/>
          </a:ln>
        </p:spPr>
      </p:pic>
      <p:pic>
        <p:nvPicPr>
          <p:cNvPr id="34" name="Picture 14" descr="Picture Sao bay"/>
          <p:cNvPicPr>
            <a:picLocks noChangeAspect="1" noChangeArrowheads="1" noCrop="1"/>
          </p:cNvPicPr>
          <p:nvPr/>
        </p:nvPicPr>
        <p:blipFill>
          <a:blip r:embed="rId6"/>
          <a:srcRect/>
          <a:stretch>
            <a:fillRect/>
          </a:stretch>
        </p:blipFill>
        <p:spPr bwMode="auto">
          <a:xfrm rot="3847082">
            <a:off x="865816" y="330220"/>
            <a:ext cx="370357" cy="462734"/>
          </a:xfrm>
          <a:prstGeom prst="rect">
            <a:avLst/>
          </a:prstGeom>
          <a:noFill/>
          <a:ln w="9525">
            <a:noFill/>
            <a:miter lim="800000"/>
            <a:headEnd/>
            <a:tailEnd/>
          </a:ln>
        </p:spPr>
      </p:pic>
      <p:sp>
        <p:nvSpPr>
          <p:cNvPr id="35" name="TextBox 34"/>
          <p:cNvSpPr txBox="1"/>
          <p:nvPr/>
        </p:nvSpPr>
        <p:spPr>
          <a:xfrm>
            <a:off x="152400" y="6197025"/>
            <a:ext cx="31242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600" b="1" dirty="0" smtClean="0"/>
              <a:t> </a:t>
            </a:r>
            <a:r>
              <a:rPr lang="en-US" sz="1600" b="1" dirty="0" smtClean="0">
                <a:solidFill>
                  <a:srgbClr val="0070C0"/>
                </a:solidFill>
              </a:rPr>
              <a:t>Nguyen </a:t>
            </a:r>
            <a:r>
              <a:rPr lang="en-US" sz="1600" b="1" dirty="0" err="1" smtClean="0">
                <a:solidFill>
                  <a:srgbClr val="0070C0"/>
                </a:solidFill>
              </a:rPr>
              <a:t>Ba</a:t>
            </a:r>
            <a:r>
              <a:rPr lang="en-US" sz="1600" b="1" dirty="0" smtClean="0">
                <a:solidFill>
                  <a:srgbClr val="0070C0"/>
                </a:solidFill>
              </a:rPr>
              <a:t> Loan Secondary School</a:t>
            </a:r>
          </a:p>
          <a:p>
            <a:r>
              <a:rPr lang="en-US" sz="1600" b="1" dirty="0" smtClean="0">
                <a:solidFill>
                  <a:srgbClr val="0070C0"/>
                </a:solidFill>
              </a:rPr>
              <a:t> Teacher: </a:t>
            </a:r>
            <a:r>
              <a:rPr lang="en-US" sz="1600" b="1" dirty="0" err="1" smtClean="0">
                <a:solidFill>
                  <a:srgbClr val="0070C0"/>
                </a:solidFill>
              </a:rPr>
              <a:t>Vũ</a:t>
            </a:r>
            <a:r>
              <a:rPr lang="en-US" sz="1600" b="1" dirty="0" smtClean="0">
                <a:solidFill>
                  <a:srgbClr val="0070C0"/>
                </a:solidFill>
              </a:rPr>
              <a:t> </a:t>
            </a:r>
            <a:r>
              <a:rPr lang="en-US" sz="1600" b="1" dirty="0" err="1" smtClean="0">
                <a:solidFill>
                  <a:srgbClr val="0070C0"/>
                </a:solidFill>
              </a:rPr>
              <a:t>Đình</a:t>
            </a:r>
            <a:r>
              <a:rPr lang="en-US" sz="1600" b="1" dirty="0" smtClean="0">
                <a:solidFill>
                  <a:srgbClr val="0070C0"/>
                </a:solidFill>
              </a:rPr>
              <a:t> </a:t>
            </a:r>
            <a:r>
              <a:rPr lang="en-US" sz="1600" b="1" dirty="0" err="1" smtClean="0">
                <a:solidFill>
                  <a:srgbClr val="0070C0"/>
                </a:solidFill>
              </a:rPr>
              <a:t>Hùng</a:t>
            </a:r>
            <a:endParaRPr lang="en-US" sz="1600" b="1" dirty="0">
              <a:solidFill>
                <a:srgbClr val="0070C0"/>
              </a:solidFill>
            </a:endParaRPr>
          </a:p>
        </p:txBody>
      </p:sp>
      <p:pic>
        <p:nvPicPr>
          <p:cNvPr id="36" name="Picture 14" descr="Picture Sao bay"/>
          <p:cNvPicPr>
            <a:picLocks noChangeAspect="1" noChangeArrowheads="1" noCrop="1"/>
          </p:cNvPicPr>
          <p:nvPr/>
        </p:nvPicPr>
        <p:blipFill>
          <a:blip r:embed="rId6"/>
          <a:srcRect/>
          <a:stretch>
            <a:fillRect/>
          </a:stretch>
        </p:blipFill>
        <p:spPr bwMode="auto">
          <a:xfrm rot="3847082">
            <a:off x="1281485" y="4798690"/>
            <a:ext cx="524192" cy="654939"/>
          </a:xfrm>
          <a:prstGeom prst="rect">
            <a:avLst/>
          </a:prstGeom>
          <a:noFill/>
          <a:ln w="9525">
            <a:noFill/>
            <a:miter lim="800000"/>
            <a:headEnd/>
            <a:tailEnd/>
          </a:ln>
        </p:spPr>
      </p:pic>
      <p:pic>
        <p:nvPicPr>
          <p:cNvPr id="37" name="Picture 14" descr="Picture Sao bay"/>
          <p:cNvPicPr>
            <a:picLocks noChangeAspect="1" noChangeArrowheads="1" noCrop="1"/>
          </p:cNvPicPr>
          <p:nvPr/>
        </p:nvPicPr>
        <p:blipFill>
          <a:blip r:embed="rId6"/>
          <a:srcRect/>
          <a:stretch>
            <a:fillRect/>
          </a:stretch>
        </p:blipFill>
        <p:spPr bwMode="auto">
          <a:xfrm rot="3847082">
            <a:off x="1752525" y="2804592"/>
            <a:ext cx="590502" cy="73778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par>
                                <p:cTn id="8" presetID="6" presetClass="entr" presetSubtype="16"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par>
                                <p:cTn id="23" presetID="7" presetClass="entr" presetSubtype="4"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0" fill="hold"/>
                                        <p:tgtEl>
                                          <p:spTgt spid="35"/>
                                        </p:tgtEl>
                                        <p:attrNameLst>
                                          <p:attrName>ppt_x</p:attrName>
                                        </p:attrNameLst>
                                      </p:cBhvr>
                                      <p:tavLst>
                                        <p:tav tm="0">
                                          <p:val>
                                            <p:strVal val="#ppt_x"/>
                                          </p:val>
                                        </p:tav>
                                        <p:tav tm="100000">
                                          <p:val>
                                            <p:strVal val="#ppt_x"/>
                                          </p:val>
                                        </p:tav>
                                      </p:tavLst>
                                    </p:anim>
                                    <p:anim calcmode="lin" valueType="num">
                                      <p:cBhvr additive="base">
                                        <p:cTn id="26" dur="50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animBg="1"/>
      <p:bldP spid="31" grpId="0"/>
      <p:bldP spid="3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371600" y="1524000"/>
            <a:ext cx="5715000" cy="2677656"/>
          </a:xfrm>
          <a:prstGeom prst="rect">
            <a:avLst/>
          </a:prstGeom>
          <a:noFill/>
        </p:spPr>
        <p:txBody>
          <a:bodyPr wrap="square" rtlCol="0">
            <a:spAutoFit/>
          </a:bodyPr>
          <a:lstStyle/>
          <a:p>
            <a:r>
              <a:rPr lang="en-US" sz="2800" dirty="0" smtClean="0">
                <a:solidFill>
                  <a:srgbClr val="0070C0"/>
                </a:solidFill>
              </a:rPr>
              <a:t>* </a:t>
            </a:r>
            <a:r>
              <a:rPr lang="en-US" sz="2800" b="1" u="sng" dirty="0" smtClean="0">
                <a:solidFill>
                  <a:srgbClr val="0070C0"/>
                </a:solidFill>
              </a:rPr>
              <a:t>Homework:</a:t>
            </a:r>
            <a:endParaRPr lang="en-US" sz="2800" dirty="0" smtClean="0">
              <a:solidFill>
                <a:srgbClr val="0070C0"/>
              </a:solidFill>
            </a:endParaRPr>
          </a:p>
          <a:p>
            <a:r>
              <a:rPr lang="en-US" sz="2800" dirty="0" smtClean="0">
                <a:solidFill>
                  <a:srgbClr val="0070C0"/>
                </a:solidFill>
              </a:rPr>
              <a:t>- Learn vocabulary by heart and rewrite them in sentences.</a:t>
            </a:r>
          </a:p>
          <a:p>
            <a:r>
              <a:rPr lang="en-US" sz="2800" dirty="0" smtClean="0">
                <a:solidFill>
                  <a:srgbClr val="0070C0"/>
                </a:solidFill>
              </a:rPr>
              <a:t>- Redo the exercise in your notebook.</a:t>
            </a:r>
          </a:p>
          <a:p>
            <a:r>
              <a:rPr lang="en-US" sz="2800" dirty="0" smtClean="0">
                <a:solidFill>
                  <a:srgbClr val="0070C0"/>
                </a:solidFill>
              </a:rPr>
              <a:t>- Prepare for SKILLS 2</a:t>
            </a:r>
          </a:p>
          <a:p>
            <a:endParaRPr lang="en-US" sz="2800" dirty="0">
              <a:solidFill>
                <a:srgbClr val="0070C0"/>
              </a:solidFill>
            </a:endParaRPr>
          </a:p>
        </p:txBody>
      </p:sp>
      <p:sp>
        <p:nvSpPr>
          <p:cNvPr id="7"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https://encrypted-tbn2.gstatic.com/images?q=tbn:ANd9GcQqhKlsl9IG6vD1kjr0O_1fuxbs9d3Bv4AI0xOJ-_qFhjfSwwW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067800" cy="67818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14800" y="1219200"/>
            <a:ext cx="1905000" cy="830997"/>
          </a:xfrm>
          <a:prstGeom prst="rect">
            <a:avLst/>
          </a:prstGeom>
          <a:noFill/>
        </p:spPr>
        <p:txBody>
          <a:bodyPr wrap="square" rtlCol="0">
            <a:spAutoFit/>
          </a:bodyPr>
          <a:lstStyle/>
          <a:p>
            <a:r>
              <a:rPr lang="en-US" sz="4800" b="1" u="sng" dirty="0" smtClean="0">
                <a:solidFill>
                  <a:srgbClr val="FFFF00"/>
                </a:solidFill>
              </a:rPr>
              <a:t>Unit 6:</a:t>
            </a:r>
            <a:endParaRPr lang="en-US" sz="4800" b="1" u="sng" dirty="0">
              <a:solidFill>
                <a:srgbClr val="FFFF00"/>
              </a:solidFill>
            </a:endParaRPr>
          </a:p>
        </p:txBody>
      </p:sp>
      <p:sp>
        <p:nvSpPr>
          <p:cNvPr id="8" name="Rectangle 7"/>
          <p:cNvSpPr/>
          <p:nvPr/>
        </p:nvSpPr>
        <p:spPr>
          <a:xfrm>
            <a:off x="1828800" y="2590800"/>
            <a:ext cx="6823670"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FOLK TALES</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TextBox 8"/>
          <p:cNvSpPr txBox="1"/>
          <p:nvPr/>
        </p:nvSpPr>
        <p:spPr>
          <a:xfrm>
            <a:off x="2590800" y="3919536"/>
            <a:ext cx="5410200" cy="830997"/>
          </a:xfrm>
          <a:prstGeom prst="rect">
            <a:avLst/>
          </a:prstGeom>
          <a:noFill/>
        </p:spPr>
        <p:txBody>
          <a:bodyPr wrap="square" rtlCol="0">
            <a:spAutoFit/>
          </a:bodyPr>
          <a:lstStyle/>
          <a:p>
            <a:pPr algn="ctr"/>
            <a:r>
              <a:rPr lang="en-US" sz="4800" dirty="0" smtClean="0">
                <a:solidFill>
                  <a:schemeClr val="bg1"/>
                </a:solidFill>
              </a:rPr>
              <a:t>Skills 1</a:t>
            </a:r>
            <a:endParaRPr lang="en-US" dirty="0">
              <a:solidFill>
                <a:schemeClr val="bg1"/>
              </a:solidFill>
            </a:endParaRPr>
          </a:p>
        </p:txBody>
      </p:sp>
    </p:spTree>
    <p:extLst>
      <p:ext uri="{BB962C8B-B14F-4D97-AF65-F5344CB8AC3E}">
        <p14:creationId xmlns:p14="http://schemas.microsoft.com/office/powerpoint/2010/main" val="159320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10" presetID="21" presetClass="entr" presetSubtype="1" fill="hold" grpId="0" nodeType="withEffect">
                                  <p:stCondLst>
                                    <p:cond delay="200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par>
                                <p:cTn id="13" presetID="21" presetClass="entr" presetSubtype="1" fill="hold" grpId="0" nodeType="withEffect">
                                  <p:stCondLst>
                                    <p:cond delay="200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28" name="Title 1"/>
          <p:cNvSpPr txBox="1">
            <a:spLocks/>
          </p:cNvSpPr>
          <p:nvPr/>
        </p:nvSpPr>
        <p:spPr>
          <a:xfrm>
            <a:off x="304800" y="1143000"/>
            <a:ext cx="22098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Arial" panose="020B0604020202020204" pitchFamily="34" charset="0"/>
                <a:ea typeface="+mj-ea"/>
                <a:cs typeface="Arial" panose="020B0604020202020204" pitchFamily="34" charset="0"/>
              </a:rPr>
              <a:t/>
            </a:r>
            <a:br>
              <a:rPr kumimoji="0" lang="en-US" sz="3200" b="0" i="0" u="none" strike="noStrike" kern="1200" cap="none" spc="0" normalizeH="0" baseline="0" noProof="0" dirty="0" smtClean="0">
                <a:ln>
                  <a:noFill/>
                </a:ln>
                <a:solidFill>
                  <a:srgbClr val="FF0000"/>
                </a:solidFill>
                <a:effectLst/>
                <a:uLnTx/>
                <a:uFillTx/>
                <a:latin typeface="Arial" panose="020B0604020202020204" pitchFamily="34" charset="0"/>
                <a:ea typeface="+mj-ea"/>
                <a:cs typeface="Arial" panose="020B0604020202020204" pitchFamily="34" charset="0"/>
              </a:rPr>
            </a:b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Rectangle 9"/>
          <p:cNvSpPr/>
          <p:nvPr/>
        </p:nvSpPr>
        <p:spPr>
          <a:xfrm>
            <a:off x="457200" y="1302603"/>
            <a:ext cx="8382000" cy="830997"/>
          </a:xfrm>
          <a:prstGeom prst="rect">
            <a:avLst/>
          </a:prstGeom>
        </p:spPr>
        <p:txBody>
          <a:bodyPr wrap="square">
            <a:spAutoFit/>
          </a:bodyPr>
          <a:lstStyle/>
          <a:p>
            <a:r>
              <a:rPr lang="en-US" sz="2400" dirty="0" smtClean="0">
                <a:solidFill>
                  <a:srgbClr val="FF0000"/>
                </a:solidFill>
              </a:rPr>
              <a:t>1. Read the fable </a:t>
            </a:r>
            <a:r>
              <a:rPr lang="en-US" sz="2400" b="1" i="1" dirty="0" smtClean="0">
                <a:solidFill>
                  <a:srgbClr val="FF0000"/>
                </a:solidFill>
              </a:rPr>
              <a:t>The </a:t>
            </a:r>
            <a:r>
              <a:rPr lang="en-US" sz="2400" b="1" i="1" dirty="0" err="1" smtClean="0">
                <a:solidFill>
                  <a:srgbClr val="FF0000"/>
                </a:solidFill>
              </a:rPr>
              <a:t>Starfruit</a:t>
            </a:r>
            <a:r>
              <a:rPr lang="en-US" sz="2400" b="1" i="1" dirty="0" smtClean="0">
                <a:solidFill>
                  <a:srgbClr val="FF0000"/>
                </a:solidFill>
              </a:rPr>
              <a:t> Tree. </a:t>
            </a:r>
            <a:r>
              <a:rPr lang="en-US" sz="2400" i="1" dirty="0" smtClean="0">
                <a:solidFill>
                  <a:srgbClr val="FF0000"/>
                </a:solidFill>
              </a:rPr>
              <a:t>Then find </a:t>
            </a:r>
            <a:r>
              <a:rPr lang="en-US" sz="2400" dirty="0" smtClean="0">
                <a:solidFill>
                  <a:srgbClr val="FF0000"/>
                </a:solidFill>
              </a:rPr>
              <a:t>the following words and underline them in the story. What do they mean?</a:t>
            </a:r>
            <a:endParaRPr lang="en-US" sz="2400" dirty="0">
              <a:solidFill>
                <a:srgbClr val="FF0000"/>
              </a:solidFill>
            </a:endParaRPr>
          </a:p>
        </p:txBody>
      </p:sp>
      <p:sp>
        <p:nvSpPr>
          <p:cNvPr id="11" name="Rectangle 10"/>
          <p:cNvSpPr/>
          <p:nvPr/>
        </p:nvSpPr>
        <p:spPr>
          <a:xfrm>
            <a:off x="152400" y="2694325"/>
            <a:ext cx="8763000" cy="34778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000" dirty="0" smtClean="0">
                <a:solidFill>
                  <a:srgbClr val="0070C0"/>
                </a:solidFill>
              </a:rPr>
              <a:t>	O</a:t>
            </a:r>
            <a:r>
              <a:rPr lang="en-US" sz="2000" i="1" dirty="0" smtClean="0">
                <a:solidFill>
                  <a:srgbClr val="0070C0"/>
                </a:solidFill>
              </a:rPr>
              <a:t>nce upon a time, there was a rich man living in a village. When he died, he left his two sons a fortune. But the elder brother gave his brother only a </a:t>
            </a:r>
            <a:r>
              <a:rPr lang="en-US" sz="2000" i="1" dirty="0" err="1" smtClean="0">
                <a:solidFill>
                  <a:srgbClr val="0070C0"/>
                </a:solidFill>
              </a:rPr>
              <a:t>starfruit</a:t>
            </a:r>
            <a:r>
              <a:rPr lang="en-US" sz="2000" i="1" dirty="0" smtClean="0">
                <a:solidFill>
                  <a:srgbClr val="0070C0"/>
                </a:solidFill>
              </a:rPr>
              <a:t> tree. When the fruit was ripe, an eagle came and ate the fruit. The younger brother begged the eagle not to. The eagle promised to repay him in gold and told him to make a bag to carry it. The eagle took him on its back to a place of gold. There, he filled the bag with gold. When he got home he was rich. The elder brother was surprised, so he asked his brother to explain. After hearing the story, he offered to swap his fortune for the </a:t>
            </a:r>
            <a:r>
              <a:rPr lang="en-US" sz="2000" i="1" dirty="0" err="1" smtClean="0">
                <a:solidFill>
                  <a:srgbClr val="0070C0"/>
                </a:solidFill>
              </a:rPr>
              <a:t>starfruit</a:t>
            </a:r>
            <a:r>
              <a:rPr lang="en-US" sz="2000" i="1" dirty="0" smtClean="0">
                <a:solidFill>
                  <a:srgbClr val="0070C0"/>
                </a:solidFill>
              </a:rPr>
              <a:t> tree, and his kind brother accepted. When the eagle came, the elder brother asked it to take him to the place of gold. The greedy brother filled a very large bag and all his pockets with gold. On the way home, because the load was too heavy, the eagle got tired and dropped him into the sea.</a:t>
            </a:r>
            <a:endParaRPr lang="en-US" sz="2000" dirty="0">
              <a:solidFill>
                <a:srgbClr val="0070C0"/>
              </a:solidFill>
            </a:endParaRPr>
          </a:p>
        </p:txBody>
      </p:sp>
      <p:sp>
        <p:nvSpPr>
          <p:cNvPr id="12" name="Rectangle 11"/>
          <p:cNvSpPr/>
          <p:nvPr/>
        </p:nvSpPr>
        <p:spPr>
          <a:xfrm>
            <a:off x="3429000" y="848380"/>
            <a:ext cx="1383264"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800" b="1" dirty="0" smtClean="0">
                <a:solidFill>
                  <a:srgbClr val="FF0000"/>
                </a:solidFill>
              </a:rPr>
              <a:t>Reading</a:t>
            </a:r>
          </a:p>
        </p:txBody>
      </p:sp>
      <p:sp>
        <p:nvSpPr>
          <p:cNvPr id="13" name="Rectangle 12"/>
          <p:cNvSpPr/>
          <p:nvPr/>
        </p:nvSpPr>
        <p:spPr>
          <a:xfrm>
            <a:off x="1143000" y="2133600"/>
            <a:ext cx="6781800" cy="46166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dirty="0" smtClean="0">
                <a:solidFill>
                  <a:srgbClr val="00B050"/>
                </a:solidFill>
              </a:rPr>
              <a:t>fortune - </a:t>
            </a:r>
            <a:r>
              <a:rPr lang="en-US" sz="2400" dirty="0" err="1" smtClean="0">
                <a:solidFill>
                  <a:srgbClr val="00B050"/>
                </a:solidFill>
              </a:rPr>
              <a:t>starfruit</a:t>
            </a:r>
            <a:r>
              <a:rPr lang="en-US" sz="2400" dirty="0" smtClean="0">
                <a:solidFill>
                  <a:srgbClr val="00B050"/>
                </a:solidFill>
              </a:rPr>
              <a:t> tree - ripe- filled - load  - repay</a:t>
            </a:r>
            <a:endParaRPr lang="en-US" sz="2400" dirty="0">
              <a:solidFill>
                <a:srgbClr val="00B050"/>
              </a:solidFill>
            </a:endParaRPr>
          </a:p>
        </p:txBody>
      </p:sp>
      <p:sp>
        <p:nvSpPr>
          <p:cNvPr id="15" name="Rectangle 14"/>
          <p:cNvSpPr/>
          <p:nvPr/>
        </p:nvSpPr>
        <p:spPr>
          <a:xfrm>
            <a:off x="2438400" y="3352800"/>
            <a:ext cx="6858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
        <p:nvSpPr>
          <p:cNvPr id="16" name="Rectangle 15"/>
          <p:cNvSpPr/>
          <p:nvPr/>
        </p:nvSpPr>
        <p:spPr>
          <a:xfrm>
            <a:off x="8153400" y="3352800"/>
            <a:ext cx="6858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
        <p:nvSpPr>
          <p:cNvPr id="17" name="Rectangle 16"/>
          <p:cNvSpPr/>
          <p:nvPr/>
        </p:nvSpPr>
        <p:spPr>
          <a:xfrm>
            <a:off x="2438400" y="3657600"/>
            <a:ext cx="4572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
        <p:nvSpPr>
          <p:cNvPr id="18" name="Rectangle 17"/>
          <p:cNvSpPr/>
          <p:nvPr/>
        </p:nvSpPr>
        <p:spPr>
          <a:xfrm>
            <a:off x="5334000" y="3936274"/>
            <a:ext cx="5334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
        <p:nvSpPr>
          <p:cNvPr id="19" name="Rectangle 18"/>
          <p:cNvSpPr/>
          <p:nvPr/>
        </p:nvSpPr>
        <p:spPr>
          <a:xfrm>
            <a:off x="228600" y="4495800"/>
            <a:ext cx="6096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
        <p:nvSpPr>
          <p:cNvPr id="20" name="Rectangle 19"/>
          <p:cNvSpPr/>
          <p:nvPr/>
        </p:nvSpPr>
        <p:spPr>
          <a:xfrm>
            <a:off x="1524000" y="6058989"/>
            <a:ext cx="4572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strips(downLef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amond(in)">
                                      <p:cBhvr>
                                        <p:cTn id="23" dur="2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500" fill="hold"/>
                                        <p:tgtEl>
                                          <p:spTgt spid="17"/>
                                        </p:tgtEl>
                                        <p:attrNameLst>
                                          <p:attrName>ppt_x</p:attrName>
                                        </p:attrNameLst>
                                      </p:cBhvr>
                                      <p:tavLst>
                                        <p:tav tm="0">
                                          <p:val>
                                            <p:strVal val="#ppt_x"/>
                                          </p:val>
                                        </p:tav>
                                        <p:tav tm="100000">
                                          <p:val>
                                            <p:strVal val="#ppt_x"/>
                                          </p:val>
                                        </p:tav>
                                      </p:tavLst>
                                    </p:anim>
                                    <p:anim calcmode="lin" valueType="num">
                                      <p:cBhvr additive="base">
                                        <p:cTn id="4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fill="hold"/>
                                        <p:tgtEl>
                                          <p:spTgt spid="18"/>
                                        </p:tgtEl>
                                        <p:attrNameLst>
                                          <p:attrName>ppt_x</p:attrName>
                                        </p:attrNameLst>
                                      </p:cBhvr>
                                      <p:tavLst>
                                        <p:tav tm="0">
                                          <p:val>
                                            <p:strVal val="#ppt_x"/>
                                          </p:val>
                                        </p:tav>
                                        <p:tav tm="100000">
                                          <p:val>
                                            <p:strVal val="#ppt_x"/>
                                          </p:val>
                                        </p:tav>
                                      </p:tavLst>
                                    </p:anim>
                                    <p:anim calcmode="lin" valueType="num">
                                      <p:cBhvr additive="base">
                                        <p:cTn id="4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additive="base">
                                        <p:cTn id="58" dur="500" fill="hold"/>
                                        <p:tgtEl>
                                          <p:spTgt spid="20"/>
                                        </p:tgtEl>
                                        <p:attrNameLst>
                                          <p:attrName>ppt_x</p:attrName>
                                        </p:attrNameLst>
                                      </p:cBhvr>
                                      <p:tavLst>
                                        <p:tav tm="0">
                                          <p:val>
                                            <p:strVal val="#ppt_x"/>
                                          </p:val>
                                        </p:tav>
                                        <p:tav tm="100000">
                                          <p:val>
                                            <p:strVal val="#ppt_x"/>
                                          </p:val>
                                        </p:tav>
                                      </p:tavLst>
                                    </p:anim>
                                    <p:anim calcmode="lin" valueType="num">
                                      <p:cBhvr additive="base">
                                        <p:cTn id="5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0" grpId="0"/>
      <p:bldP spid="11" grpId="0" animBg="1"/>
      <p:bldP spid="13" grpId="0" animBg="1"/>
      <p:bldP spid="15" grpId="0" animBg="1"/>
      <p:bldP spid="16" grpId="0" animBg="1"/>
      <p:bldP spid="17" grpId="0" animBg="1"/>
      <p:bldP spid="18" grpId="0" animBg="1"/>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2743200" cy="3429000"/>
          </a:xfrm>
        </p:spPr>
        <p:txBody>
          <a:bodyPr>
            <a:normAutofit lnSpcReduction="10000"/>
          </a:bodyPr>
          <a:lstStyle/>
          <a:p>
            <a:r>
              <a:rPr lang="en-US" dirty="0" smtClean="0">
                <a:solidFill>
                  <a:srgbClr val="00B050"/>
                </a:solidFill>
              </a:rPr>
              <a:t>fortune</a:t>
            </a:r>
            <a:endParaRPr lang="en-US" i="1" dirty="0" smtClean="0">
              <a:solidFill>
                <a:srgbClr val="00B050"/>
              </a:solidFill>
            </a:endParaRPr>
          </a:p>
          <a:p>
            <a:r>
              <a:rPr lang="en-US" dirty="0" err="1" smtClean="0">
                <a:solidFill>
                  <a:srgbClr val="00B050"/>
                </a:solidFill>
              </a:rPr>
              <a:t>starfruit</a:t>
            </a:r>
            <a:r>
              <a:rPr lang="en-US" dirty="0" smtClean="0">
                <a:solidFill>
                  <a:srgbClr val="00B050"/>
                </a:solidFill>
              </a:rPr>
              <a:t> tree </a:t>
            </a:r>
            <a:endParaRPr lang="en-US" i="1" dirty="0" smtClean="0">
              <a:solidFill>
                <a:srgbClr val="00B050"/>
              </a:solidFill>
            </a:endParaRPr>
          </a:p>
          <a:p>
            <a:r>
              <a:rPr lang="en-US" dirty="0" smtClean="0">
                <a:solidFill>
                  <a:srgbClr val="00B050"/>
                </a:solidFill>
              </a:rPr>
              <a:t>ripe</a:t>
            </a:r>
            <a:endParaRPr lang="en-US" i="1" dirty="0" smtClean="0">
              <a:solidFill>
                <a:srgbClr val="00B050"/>
              </a:solidFill>
            </a:endParaRPr>
          </a:p>
          <a:p>
            <a:r>
              <a:rPr lang="en-US" dirty="0" smtClean="0">
                <a:solidFill>
                  <a:srgbClr val="00B050"/>
                </a:solidFill>
              </a:rPr>
              <a:t>filled</a:t>
            </a:r>
            <a:endParaRPr lang="en-US" i="1" dirty="0" smtClean="0">
              <a:solidFill>
                <a:srgbClr val="00B050"/>
              </a:solidFill>
            </a:endParaRPr>
          </a:p>
          <a:p>
            <a:r>
              <a:rPr lang="en-US" dirty="0" smtClean="0">
                <a:solidFill>
                  <a:srgbClr val="00B050"/>
                </a:solidFill>
              </a:rPr>
              <a:t>repay</a:t>
            </a:r>
            <a:endParaRPr lang="en-US" i="1" dirty="0" smtClean="0">
              <a:solidFill>
                <a:srgbClr val="00B050"/>
              </a:solidFill>
            </a:endParaRPr>
          </a:p>
          <a:p>
            <a:r>
              <a:rPr lang="en-US" dirty="0" smtClean="0">
                <a:solidFill>
                  <a:srgbClr val="00B050"/>
                </a:solidFill>
              </a:rPr>
              <a:t>load</a:t>
            </a:r>
            <a:endParaRPr lang="en-US" dirty="0">
              <a:solidFill>
                <a:srgbClr val="00B050"/>
              </a:solidFill>
            </a:endParaRPr>
          </a:p>
        </p:txBody>
      </p:sp>
      <p:sp>
        <p:nvSpPr>
          <p:cNvPr id="4" name="Rectangle 3"/>
          <p:cNvSpPr/>
          <p:nvPr/>
        </p:nvSpPr>
        <p:spPr>
          <a:xfrm>
            <a:off x="4572000" y="4953000"/>
            <a:ext cx="4191000"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i="1" dirty="0" smtClean="0"/>
              <a:t>a large amount of money</a:t>
            </a:r>
            <a:endParaRPr lang="en-US" sz="2400" dirty="0"/>
          </a:p>
        </p:txBody>
      </p:sp>
      <p:sp>
        <p:nvSpPr>
          <p:cNvPr id="6" name="Rectangle 5"/>
          <p:cNvSpPr/>
          <p:nvPr/>
        </p:nvSpPr>
        <p:spPr>
          <a:xfrm>
            <a:off x="4495800" y="2057400"/>
            <a:ext cx="4278695"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i="1" dirty="0" smtClean="0"/>
              <a:t> Tree with green fruit shaped like a star</a:t>
            </a:r>
            <a:endParaRPr lang="en-US" sz="2400" dirty="0"/>
          </a:p>
        </p:txBody>
      </p:sp>
      <p:sp>
        <p:nvSpPr>
          <p:cNvPr id="7" name="Rectangle 6"/>
          <p:cNvSpPr/>
          <p:nvPr/>
        </p:nvSpPr>
        <p:spPr>
          <a:xfrm>
            <a:off x="4495800" y="1447800"/>
            <a:ext cx="4267200"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dirty="0" smtClean="0"/>
              <a:t> </a:t>
            </a:r>
            <a:r>
              <a:rPr lang="en-US" sz="2400" i="1" dirty="0" smtClean="0"/>
              <a:t>ready to be eaten</a:t>
            </a:r>
            <a:endParaRPr lang="en-US" sz="2400" dirty="0"/>
          </a:p>
        </p:txBody>
      </p:sp>
      <p:sp>
        <p:nvSpPr>
          <p:cNvPr id="8" name="Rectangle 7"/>
          <p:cNvSpPr/>
          <p:nvPr/>
        </p:nvSpPr>
        <p:spPr>
          <a:xfrm>
            <a:off x="4572000" y="2979003"/>
            <a:ext cx="4191000"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dirty="0" smtClean="0"/>
              <a:t> </a:t>
            </a:r>
            <a:r>
              <a:rPr lang="en-US" sz="2400" i="1" dirty="0" smtClean="0"/>
              <a:t>put gold into the bag until there is no more space</a:t>
            </a:r>
            <a:endParaRPr lang="en-US" sz="2400" dirty="0"/>
          </a:p>
        </p:txBody>
      </p:sp>
      <p:sp>
        <p:nvSpPr>
          <p:cNvPr id="9" name="Rectangle 8"/>
          <p:cNvSpPr/>
          <p:nvPr/>
        </p:nvSpPr>
        <p:spPr>
          <a:xfrm>
            <a:off x="4580726" y="3886200"/>
            <a:ext cx="4182274"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dirty="0" smtClean="0"/>
              <a:t> </a:t>
            </a:r>
            <a:r>
              <a:rPr lang="en-US" sz="2400" i="1" dirty="0" smtClean="0"/>
              <a:t>pay back</a:t>
            </a:r>
            <a:endParaRPr lang="en-US" sz="2400" dirty="0"/>
          </a:p>
        </p:txBody>
      </p:sp>
      <p:sp>
        <p:nvSpPr>
          <p:cNvPr id="10" name="Rectangle 9"/>
          <p:cNvSpPr/>
          <p:nvPr/>
        </p:nvSpPr>
        <p:spPr>
          <a:xfrm>
            <a:off x="4572000" y="4419600"/>
            <a:ext cx="4191000"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dirty="0" smtClean="0"/>
              <a:t> </a:t>
            </a:r>
            <a:r>
              <a:rPr lang="en-US" sz="2400" i="1" dirty="0" smtClean="0"/>
              <a:t>something that is being carried</a:t>
            </a:r>
            <a:endParaRPr lang="en-US" sz="2400" dirty="0"/>
          </a:p>
        </p:txBody>
      </p:sp>
      <p:sp>
        <p:nvSpPr>
          <p:cNvPr id="11"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13" name="Rectangle 12"/>
          <p:cNvSpPr/>
          <p:nvPr/>
        </p:nvSpPr>
        <p:spPr>
          <a:xfrm>
            <a:off x="914400" y="838200"/>
            <a:ext cx="73152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solidFill>
                  <a:srgbClr val="FF0000"/>
                </a:solidFill>
              </a:rPr>
              <a:t> What do they mean? You match with the meanings</a:t>
            </a:r>
            <a:endParaRPr lang="en-US" sz="2400" dirty="0">
              <a:solidFill>
                <a:srgbClr val="FF0000"/>
              </a:solidFill>
            </a:endParaRPr>
          </a:p>
        </p:txBody>
      </p:sp>
      <p:cxnSp>
        <p:nvCxnSpPr>
          <p:cNvPr id="15" name="Straight Arrow Connector 14"/>
          <p:cNvCxnSpPr/>
          <p:nvPr/>
        </p:nvCxnSpPr>
        <p:spPr>
          <a:xfrm rot="16200000" flipH="1">
            <a:off x="2019300" y="2933700"/>
            <a:ext cx="33528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124200" y="24384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086100" y="17907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3048000" y="3352800"/>
            <a:ext cx="1219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971800" y="4114800"/>
            <a:ext cx="1143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048000" y="46482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diamond(in)">
                                      <p:cBhvr>
                                        <p:cTn id="38" dur="20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ppt_x"/>
                                          </p:val>
                                        </p:tav>
                                        <p:tav tm="100000">
                                          <p:val>
                                            <p:strVal val="#ppt_x"/>
                                          </p:val>
                                        </p:tav>
                                      </p:tavLst>
                                    </p:anim>
                                    <p:anim calcmode="lin" valueType="num">
                                      <p:cBhvr additive="base">
                                        <p:cTn id="48" dur="500" fill="hold"/>
                                        <p:tgtEl>
                                          <p:spTgt spid="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ppt_x"/>
                                          </p:val>
                                        </p:tav>
                                        <p:tav tm="100000">
                                          <p:val>
                                            <p:strVal val="#ppt_x"/>
                                          </p:val>
                                        </p:tav>
                                      </p:tavLst>
                                    </p:anim>
                                    <p:anim calcmode="lin" valueType="num">
                                      <p:cBhvr additive="base">
                                        <p:cTn id="52" dur="500" fill="hold"/>
                                        <p:tgtEl>
                                          <p:spTgt spid="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ppt_x"/>
                                          </p:val>
                                        </p:tav>
                                        <p:tav tm="100000">
                                          <p:val>
                                            <p:strVal val="#ppt_x"/>
                                          </p:val>
                                        </p:tav>
                                      </p:tavLst>
                                    </p:anim>
                                    <p:anim calcmode="lin" valueType="num">
                                      <p:cBhvr additive="base">
                                        <p:cTn id="60" dur="500" fill="hold"/>
                                        <p:tgtEl>
                                          <p:spTgt spid="1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ppt_x"/>
                                          </p:val>
                                        </p:tav>
                                        <p:tav tm="100000">
                                          <p:val>
                                            <p:strVal val="#ppt_x"/>
                                          </p:val>
                                        </p:tav>
                                      </p:tavLst>
                                    </p:anim>
                                    <p:anim calcmode="lin" valueType="num">
                                      <p:cBhvr additive="base">
                                        <p:cTn id="6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box(in)">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box(in)">
                                      <p:cBhvr>
                                        <p:cTn id="74" dur="500"/>
                                        <p:tgtEl>
                                          <p:spTgt spid="16"/>
                                        </p:tgtEl>
                                      </p:cBhvr>
                                    </p:animEffect>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box(in)">
                                      <p:cBhvr>
                                        <p:cTn id="79" dur="500"/>
                                        <p:tgtEl>
                                          <p:spTgt spid="17"/>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ntr" presetSubtype="16" fill="hold"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box(in)">
                                      <p:cBhvr>
                                        <p:cTn id="84" dur="500"/>
                                        <p:tgtEl>
                                          <p:spTgt spid="18"/>
                                        </p:tgtEl>
                                      </p:cBhvr>
                                    </p:animEffect>
                                  </p:childTnLst>
                                </p:cTn>
                              </p:par>
                            </p:childTnLst>
                          </p:cTn>
                        </p:par>
                      </p:childTnLst>
                    </p:cTn>
                  </p:par>
                  <p:par>
                    <p:cTn id="85" fill="hold">
                      <p:stCondLst>
                        <p:cond delay="indefinite"/>
                      </p:stCondLst>
                      <p:childTnLst>
                        <p:par>
                          <p:cTn id="86" fill="hold">
                            <p:stCondLst>
                              <p:cond delay="0"/>
                            </p:stCondLst>
                            <p:childTnLst>
                              <p:par>
                                <p:cTn id="87" presetID="4" presetClass="entr" presetSubtype="16" fill="hold" nodeType="click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box(in)">
                                      <p:cBhvr>
                                        <p:cTn id="89" dur="500"/>
                                        <p:tgtEl>
                                          <p:spTgt spid="19"/>
                                        </p:tgtEl>
                                      </p:cBhvr>
                                    </p:animEffect>
                                  </p:childTnLst>
                                </p:cTn>
                              </p:par>
                            </p:childTnLst>
                          </p:cTn>
                        </p:par>
                      </p:childTnLst>
                    </p:cTn>
                  </p:par>
                  <p:par>
                    <p:cTn id="90" fill="hold">
                      <p:stCondLst>
                        <p:cond delay="indefinite"/>
                      </p:stCondLst>
                      <p:childTnLst>
                        <p:par>
                          <p:cTn id="91" fill="hold">
                            <p:stCondLst>
                              <p:cond delay="0"/>
                            </p:stCondLst>
                            <p:childTnLst>
                              <p:par>
                                <p:cTn id="92" presetID="4" presetClass="entr" presetSubtype="16" fill="hold" nodeType="click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box(in)">
                                      <p:cBhvr>
                                        <p:cTn id="9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 grpId="0" animBg="1"/>
      <p:bldP spid="7" grpId="0" animBg="1"/>
      <p:bldP spid="8" grpId="0" animBg="1"/>
      <p:bldP spid="9" grpId="0" animBg="1"/>
      <p:bldP spid="10"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533400"/>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US" sz="2400" b="1" dirty="0" smtClean="0">
                <a:solidFill>
                  <a:srgbClr val="FF0000"/>
                </a:solidFill>
              </a:rPr>
              <a:t>2. Read the story again and answer the  questions.</a:t>
            </a:r>
            <a:endParaRPr lang="en-US" sz="2400" dirty="0">
              <a:solidFill>
                <a:srgbClr val="FF0000"/>
              </a:solidFill>
            </a:endParaRPr>
          </a:p>
        </p:txBody>
      </p:sp>
      <p:sp>
        <p:nvSpPr>
          <p:cNvPr id="3" name="Content Placeholder 2"/>
          <p:cNvSpPr>
            <a:spLocks noGrp="1"/>
          </p:cNvSpPr>
          <p:nvPr>
            <p:ph idx="1"/>
          </p:nvPr>
        </p:nvSpPr>
        <p:spPr>
          <a:xfrm>
            <a:off x="228600" y="3810000"/>
            <a:ext cx="8686800" cy="2057400"/>
          </a:xfrm>
        </p:spPr>
        <p:txBody>
          <a:bodyPr>
            <a:noAutofit/>
          </a:bodyPr>
          <a:lstStyle/>
          <a:p>
            <a:pPr>
              <a:buNone/>
            </a:pPr>
            <a:r>
              <a:rPr lang="en-US" sz="2400" i="1" dirty="0" smtClean="0">
                <a:solidFill>
                  <a:srgbClr val="0070C0"/>
                </a:solidFill>
              </a:rPr>
              <a:t>1. He gave his younger brother only a </a:t>
            </a:r>
            <a:r>
              <a:rPr lang="en-US" sz="2400" i="1" dirty="0" err="1" smtClean="0">
                <a:solidFill>
                  <a:srgbClr val="0070C0"/>
                </a:solidFill>
              </a:rPr>
              <a:t>starfruit</a:t>
            </a:r>
            <a:r>
              <a:rPr lang="en-US" sz="2400" i="1" dirty="0" smtClean="0">
                <a:solidFill>
                  <a:srgbClr val="0070C0"/>
                </a:solidFill>
              </a:rPr>
              <a:t> tree.</a:t>
            </a:r>
          </a:p>
          <a:p>
            <a:pPr>
              <a:buNone/>
            </a:pPr>
            <a:r>
              <a:rPr lang="en-US" sz="2400" i="1" dirty="0" smtClean="0">
                <a:solidFill>
                  <a:srgbClr val="0070C0"/>
                </a:solidFill>
              </a:rPr>
              <a:t>2. The eagle promised to repay him in gold.</a:t>
            </a:r>
          </a:p>
          <a:p>
            <a:pPr>
              <a:buNone/>
            </a:pPr>
            <a:r>
              <a:rPr lang="en-US" sz="2400" i="1" dirty="0" smtClean="0">
                <a:solidFill>
                  <a:srgbClr val="0070C0"/>
                </a:solidFill>
              </a:rPr>
              <a:t>3. He offered to swap his fortune for his brother’s </a:t>
            </a:r>
            <a:r>
              <a:rPr lang="en-US" sz="2400" i="1" dirty="0" err="1" smtClean="0">
                <a:solidFill>
                  <a:srgbClr val="0070C0"/>
                </a:solidFill>
              </a:rPr>
              <a:t>starfruit</a:t>
            </a:r>
            <a:r>
              <a:rPr lang="en-US" sz="2400" i="1" dirty="0" smtClean="0">
                <a:solidFill>
                  <a:srgbClr val="0070C0"/>
                </a:solidFill>
              </a:rPr>
              <a:t> tree.</a:t>
            </a:r>
          </a:p>
          <a:p>
            <a:pPr>
              <a:buNone/>
            </a:pPr>
            <a:r>
              <a:rPr lang="en-US" sz="2400" i="1" dirty="0" smtClean="0">
                <a:solidFill>
                  <a:srgbClr val="0070C0"/>
                </a:solidFill>
              </a:rPr>
              <a:t>4. He filled a very large bag and all his pockets with gold.</a:t>
            </a:r>
          </a:p>
          <a:p>
            <a:pPr>
              <a:buNone/>
            </a:pPr>
            <a:r>
              <a:rPr lang="en-US" sz="2400" i="1" dirty="0" smtClean="0">
                <a:solidFill>
                  <a:srgbClr val="0070C0"/>
                </a:solidFill>
              </a:rPr>
              <a:t>5. He was dropped (by the eagle) into the sea.</a:t>
            </a:r>
          </a:p>
          <a:p>
            <a:endParaRPr lang="en-US" sz="2400" i="1" dirty="0">
              <a:solidFill>
                <a:srgbClr val="0070C0"/>
              </a:solidFill>
            </a:endParaRPr>
          </a:p>
        </p:txBody>
      </p:sp>
      <p:sp>
        <p:nvSpPr>
          <p:cNvPr id="5" name="Rectangle 4"/>
          <p:cNvSpPr/>
          <p:nvPr/>
        </p:nvSpPr>
        <p:spPr>
          <a:xfrm>
            <a:off x="228600" y="1295400"/>
            <a:ext cx="8686800" cy="2308324"/>
          </a:xfrm>
          <a:prstGeom prst="rect">
            <a:avLst/>
          </a:prstGeom>
        </p:spPr>
        <p:txBody>
          <a:bodyPr wrap="square">
            <a:spAutoFit/>
          </a:bodyPr>
          <a:lstStyle/>
          <a:p>
            <a:r>
              <a:rPr lang="en-US" sz="2400" dirty="0" smtClean="0">
                <a:solidFill>
                  <a:srgbClr val="00B050"/>
                </a:solidFill>
              </a:rPr>
              <a:t>1. What did the older brother give his younger brother?</a:t>
            </a:r>
          </a:p>
          <a:p>
            <a:r>
              <a:rPr lang="en-US" sz="2400" dirty="0" smtClean="0">
                <a:solidFill>
                  <a:srgbClr val="00B050"/>
                </a:solidFill>
              </a:rPr>
              <a:t>2. What did the eagle promise to the younger brother?</a:t>
            </a:r>
          </a:p>
          <a:p>
            <a:r>
              <a:rPr lang="en-US" sz="2400" dirty="0" smtClean="0">
                <a:solidFill>
                  <a:srgbClr val="00B050"/>
                </a:solidFill>
              </a:rPr>
              <a:t>3. What did the elder brother do when he found out how his younger brother became rich?</a:t>
            </a:r>
          </a:p>
          <a:p>
            <a:r>
              <a:rPr lang="en-US" sz="2400" dirty="0" smtClean="0">
                <a:solidFill>
                  <a:srgbClr val="00B050"/>
                </a:solidFill>
              </a:rPr>
              <a:t>4. What did the elder brother do when he got to the place of gold?</a:t>
            </a:r>
          </a:p>
          <a:p>
            <a:r>
              <a:rPr lang="en-US" sz="2400" dirty="0" smtClean="0">
                <a:solidFill>
                  <a:srgbClr val="00B050"/>
                </a:solidFill>
              </a:rPr>
              <a:t>5. What happened to the elder brother in the end?</a:t>
            </a:r>
            <a:endParaRPr lang="en-US" sz="2400" dirty="0">
              <a:solidFill>
                <a:srgbClr val="00B050"/>
              </a:solidFill>
            </a:endParaRPr>
          </a:p>
        </p:txBody>
      </p:sp>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391400" cy="533400"/>
          </a:xfrm>
        </p:spPr>
        <p:txBody>
          <a:bodyPr>
            <a:normAutofit fontScale="90000"/>
          </a:bodyPr>
          <a:lstStyle/>
          <a:p>
            <a:pPr algn="l"/>
            <a:r>
              <a:rPr lang="en-US" sz="3200" b="1" dirty="0" smtClean="0">
                <a:solidFill>
                  <a:srgbClr val="FF0000"/>
                </a:solidFill>
              </a:rPr>
              <a:t>3. Now complete the details of the fable.</a:t>
            </a:r>
            <a:endParaRPr lang="en-US" sz="3200" dirty="0">
              <a:solidFill>
                <a:srgbClr val="FF0000"/>
              </a:solidFill>
            </a:endParaRPr>
          </a:p>
        </p:txBody>
      </p:sp>
      <p:sp>
        <p:nvSpPr>
          <p:cNvPr id="5"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graphicFrame>
        <p:nvGraphicFramePr>
          <p:cNvPr id="6" name="Table 5"/>
          <p:cNvGraphicFramePr>
            <a:graphicFrameLocks noGrp="1"/>
          </p:cNvGraphicFramePr>
          <p:nvPr/>
        </p:nvGraphicFramePr>
        <p:xfrm>
          <a:off x="228599" y="1371600"/>
          <a:ext cx="8686801" cy="5227320"/>
        </p:xfrm>
        <a:graphic>
          <a:graphicData uri="http://schemas.openxmlformats.org/drawingml/2006/table">
            <a:tbl>
              <a:tblPr firstRow="1" bandRow="1">
                <a:tableStyleId>{ED083AE6-46FA-4A59-8FB0-9F97EB10719F}</a:tableStyleId>
              </a:tblPr>
              <a:tblGrid>
                <a:gridCol w="1628776"/>
                <a:gridCol w="7058025"/>
              </a:tblGrid>
              <a:tr h="370840">
                <a:tc>
                  <a:txBody>
                    <a:bodyPr/>
                    <a:lstStyle/>
                    <a:p>
                      <a:r>
                        <a:rPr lang="en-US" sz="1800" b="1" dirty="0" smtClean="0">
                          <a:solidFill>
                            <a:srgbClr val="00B050"/>
                          </a:solidFill>
                        </a:rPr>
                        <a:t>Main</a:t>
                      </a:r>
                    </a:p>
                    <a:p>
                      <a:r>
                        <a:rPr lang="en-US" sz="1800" b="1" dirty="0" smtClean="0">
                          <a:solidFill>
                            <a:srgbClr val="00B050"/>
                          </a:solidFill>
                        </a:rPr>
                        <a:t>characters</a:t>
                      </a:r>
                    </a:p>
                    <a:p>
                      <a:endParaRPr lang="en-US" sz="1800" dirty="0">
                        <a:solidFill>
                          <a:srgbClr val="00B050"/>
                        </a:solidFill>
                      </a:endParaRPr>
                    </a:p>
                  </a:txBody>
                  <a:tcPr/>
                </a:tc>
                <a:tc>
                  <a:txBody>
                    <a:bodyPr/>
                    <a:lstStyle/>
                    <a:p>
                      <a:r>
                        <a:rPr lang="en-US" b="1" dirty="0" smtClean="0">
                          <a:solidFill>
                            <a:srgbClr val="0070C0"/>
                          </a:solidFill>
                        </a:rPr>
                        <a:t>Character 1: The younger brother. He is kind and honest.</a:t>
                      </a:r>
                    </a:p>
                    <a:p>
                      <a:r>
                        <a:rPr lang="en-US" b="1" dirty="0" smtClean="0">
                          <a:solidFill>
                            <a:srgbClr val="0070C0"/>
                          </a:solidFill>
                        </a:rPr>
                        <a:t>Character 2: The elder brother. He is (1)________.</a:t>
                      </a:r>
                    </a:p>
                    <a:p>
                      <a:r>
                        <a:rPr lang="en-US" b="1" dirty="0" smtClean="0">
                          <a:solidFill>
                            <a:srgbClr val="0070C0"/>
                          </a:solidFill>
                        </a:rPr>
                        <a:t>Characters 3: The eagle. It is grateful.</a:t>
                      </a:r>
                    </a:p>
                    <a:p>
                      <a:endParaRPr lang="en-US" dirty="0">
                        <a:solidFill>
                          <a:srgbClr val="0070C0"/>
                        </a:solidFill>
                      </a:endParaRPr>
                    </a:p>
                  </a:txBody>
                  <a:tcPr/>
                </a:tc>
              </a:tr>
              <a:tr h="370840">
                <a:tc>
                  <a:txBody>
                    <a:bodyPr/>
                    <a:lstStyle/>
                    <a:p>
                      <a:r>
                        <a:rPr lang="en-US" sz="1800" b="1" dirty="0" smtClean="0">
                          <a:solidFill>
                            <a:srgbClr val="00B050"/>
                          </a:solidFill>
                        </a:rPr>
                        <a:t>Plot:</a:t>
                      </a:r>
                    </a:p>
                    <a:p>
                      <a:r>
                        <a:rPr lang="en-US" sz="1800" b="1" dirty="0" smtClean="0">
                          <a:solidFill>
                            <a:srgbClr val="00B050"/>
                          </a:solidFill>
                        </a:rPr>
                        <a:t>beginning</a:t>
                      </a:r>
                    </a:p>
                    <a:p>
                      <a:endParaRPr lang="en-US" sz="1800" b="1" dirty="0">
                        <a:solidFill>
                          <a:srgbClr val="00B050"/>
                        </a:solidFill>
                      </a:endParaRPr>
                    </a:p>
                  </a:txBody>
                  <a:tcPr/>
                </a:tc>
                <a:tc>
                  <a:txBody>
                    <a:bodyPr/>
                    <a:lstStyle/>
                    <a:p>
                      <a:r>
                        <a:rPr lang="en-US" sz="2000" b="1" dirty="0" smtClean="0">
                          <a:solidFill>
                            <a:srgbClr val="0070C0"/>
                          </a:solidFill>
                        </a:rPr>
                        <a:t>Once upon a (2)    ________       , there was a rich man</a:t>
                      </a:r>
                    </a:p>
                    <a:p>
                      <a:r>
                        <a:rPr lang="en-US" sz="2000" b="1" dirty="0" smtClean="0">
                          <a:solidFill>
                            <a:srgbClr val="0070C0"/>
                          </a:solidFill>
                        </a:rPr>
                        <a:t>living in a village.</a:t>
                      </a:r>
                    </a:p>
                    <a:p>
                      <a:endParaRPr lang="en-US" dirty="0">
                        <a:solidFill>
                          <a:srgbClr val="0070C0"/>
                        </a:solidFill>
                      </a:endParaRPr>
                    </a:p>
                  </a:txBody>
                  <a:tcPr/>
                </a:tc>
              </a:tr>
              <a:tr h="370840">
                <a:tc>
                  <a:txBody>
                    <a:bodyPr/>
                    <a:lstStyle/>
                    <a:p>
                      <a:r>
                        <a:rPr lang="en-US" sz="1800" b="1" dirty="0" smtClean="0">
                          <a:solidFill>
                            <a:srgbClr val="00B050"/>
                          </a:solidFill>
                        </a:rPr>
                        <a:t>Plot:</a:t>
                      </a:r>
                    </a:p>
                    <a:p>
                      <a:r>
                        <a:rPr lang="en-US" sz="1800" b="1" dirty="0" smtClean="0">
                          <a:solidFill>
                            <a:srgbClr val="00B050"/>
                          </a:solidFill>
                        </a:rPr>
                        <a:t>middle</a:t>
                      </a:r>
                    </a:p>
                  </a:txBody>
                  <a:tcPr/>
                </a:tc>
                <a:tc>
                  <a:txBody>
                    <a:bodyPr/>
                    <a:lstStyle/>
                    <a:p>
                      <a:r>
                        <a:rPr lang="en-US" b="1" dirty="0" smtClean="0">
                          <a:solidFill>
                            <a:srgbClr val="0070C0"/>
                          </a:solidFill>
                        </a:rPr>
                        <a:t>The man left his two sons a (3)    ________   but the</a:t>
                      </a:r>
                      <a:r>
                        <a:rPr lang="en-US" b="1" baseline="0" dirty="0" smtClean="0">
                          <a:solidFill>
                            <a:srgbClr val="0070C0"/>
                          </a:solidFill>
                        </a:rPr>
                        <a:t> </a:t>
                      </a:r>
                      <a:r>
                        <a:rPr lang="en-US" b="1" dirty="0" smtClean="0">
                          <a:solidFill>
                            <a:srgbClr val="0070C0"/>
                          </a:solidFill>
                        </a:rPr>
                        <a:t>elder brother gave his brother only a </a:t>
                      </a:r>
                      <a:r>
                        <a:rPr lang="en-US" b="1" dirty="0" err="1" smtClean="0">
                          <a:solidFill>
                            <a:srgbClr val="0070C0"/>
                          </a:solidFill>
                        </a:rPr>
                        <a:t>starfruit</a:t>
                      </a:r>
                      <a:r>
                        <a:rPr lang="en-US" b="1" dirty="0" smtClean="0">
                          <a:solidFill>
                            <a:srgbClr val="0070C0"/>
                          </a:solidFill>
                        </a:rPr>
                        <a:t> tree.</a:t>
                      </a:r>
                      <a:r>
                        <a:rPr lang="en-US" b="1" baseline="0" dirty="0" smtClean="0">
                          <a:solidFill>
                            <a:srgbClr val="0070C0"/>
                          </a:solidFill>
                        </a:rPr>
                        <a:t> </a:t>
                      </a:r>
                      <a:r>
                        <a:rPr lang="en-US" b="1" dirty="0" smtClean="0">
                          <a:solidFill>
                            <a:srgbClr val="0070C0"/>
                          </a:solidFill>
                        </a:rPr>
                        <a:t>An eagle came and ate the fruit. It repaid the younger</a:t>
                      </a:r>
                      <a:r>
                        <a:rPr lang="en-US" b="1" baseline="0" dirty="0" smtClean="0">
                          <a:solidFill>
                            <a:srgbClr val="0070C0"/>
                          </a:solidFill>
                        </a:rPr>
                        <a:t> </a:t>
                      </a:r>
                      <a:r>
                        <a:rPr lang="en-US" b="1" dirty="0" smtClean="0">
                          <a:solidFill>
                            <a:srgbClr val="0070C0"/>
                          </a:solidFill>
                        </a:rPr>
                        <a:t>brother by taking him to a place of (4)     ________      .</a:t>
                      </a:r>
                      <a:r>
                        <a:rPr lang="en-US" b="1" baseline="0" dirty="0" smtClean="0">
                          <a:solidFill>
                            <a:srgbClr val="0070C0"/>
                          </a:solidFill>
                        </a:rPr>
                        <a:t> </a:t>
                      </a:r>
                      <a:r>
                        <a:rPr lang="en-US" b="1" dirty="0" smtClean="0">
                          <a:solidFill>
                            <a:srgbClr val="0070C0"/>
                          </a:solidFill>
                        </a:rPr>
                        <a:t>He brought home some gold and became very rich.</a:t>
                      </a:r>
                      <a:r>
                        <a:rPr lang="en-US" b="1" baseline="0" dirty="0" smtClean="0">
                          <a:solidFill>
                            <a:srgbClr val="0070C0"/>
                          </a:solidFill>
                        </a:rPr>
                        <a:t> </a:t>
                      </a:r>
                      <a:r>
                        <a:rPr lang="en-US" b="1" dirty="0" smtClean="0">
                          <a:solidFill>
                            <a:srgbClr val="0070C0"/>
                          </a:solidFill>
                        </a:rPr>
                        <a:t>The elder brother (5)   ________      his fortune for his brother’s tree. The eagle helped the elder brother take gold.</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B050"/>
                          </a:solidFill>
                        </a:rPr>
                        <a:t>Plot: end</a:t>
                      </a:r>
                    </a:p>
                    <a:p>
                      <a:endParaRPr lang="en-US" sz="1800" b="1" dirty="0">
                        <a:solidFill>
                          <a:srgbClr val="00B050"/>
                        </a:solidFill>
                      </a:endParaRPr>
                    </a:p>
                  </a:txBody>
                  <a:tcPr/>
                </a:tc>
                <a:tc>
                  <a:txBody>
                    <a:bodyPr/>
                    <a:lstStyle/>
                    <a:p>
                      <a:r>
                        <a:rPr lang="en-US" b="1" dirty="0" smtClean="0">
                          <a:solidFill>
                            <a:srgbClr val="0070C0"/>
                          </a:solidFill>
                        </a:rPr>
                        <a:t>As the eagle was flying back, the load was too heavy.</a:t>
                      </a:r>
                    </a:p>
                    <a:p>
                      <a:r>
                        <a:rPr lang="en-US" b="1" dirty="0" smtClean="0">
                          <a:solidFill>
                            <a:srgbClr val="0070C0"/>
                          </a:solidFill>
                        </a:rPr>
                        <a:t>The eagle got tired and (6)   ________     the elder brother</a:t>
                      </a:r>
                    </a:p>
                    <a:p>
                      <a:r>
                        <a:rPr lang="en-US" b="1" dirty="0" smtClean="0">
                          <a:solidFill>
                            <a:srgbClr val="0070C0"/>
                          </a:solidFill>
                        </a:rPr>
                        <a:t>into the sea.</a:t>
                      </a:r>
                    </a:p>
                    <a:p>
                      <a:pPr>
                        <a:lnSpc>
                          <a:spcPct val="150000"/>
                        </a:lnSpc>
                        <a:buFont typeface="Wingdings" pitchFamily="2" charset="2"/>
                        <a:buNone/>
                      </a:pPr>
                      <a:endParaRPr lang="en-US" dirty="0">
                        <a:solidFill>
                          <a:srgbClr val="0070C0"/>
                        </a:solidFill>
                      </a:endParaRPr>
                    </a:p>
                  </a:txBody>
                  <a:tcPr/>
                </a:tc>
              </a:tr>
            </a:tbl>
          </a:graphicData>
        </a:graphic>
      </p:graphicFrame>
      <p:sp>
        <p:nvSpPr>
          <p:cNvPr id="7" name="Rectangle 6"/>
          <p:cNvSpPr/>
          <p:nvPr/>
        </p:nvSpPr>
        <p:spPr>
          <a:xfrm>
            <a:off x="5715000" y="1600200"/>
            <a:ext cx="836126" cy="369332"/>
          </a:xfrm>
          <a:prstGeom prst="rect">
            <a:avLst/>
          </a:prstGeom>
        </p:spPr>
        <p:txBody>
          <a:bodyPr wrap="none">
            <a:spAutoFit/>
          </a:bodyPr>
          <a:lstStyle/>
          <a:p>
            <a:r>
              <a:rPr lang="en-US" b="1" dirty="0" smtClean="0">
                <a:solidFill>
                  <a:srgbClr val="FF0000"/>
                </a:solidFill>
              </a:rPr>
              <a:t>greedy</a:t>
            </a:r>
            <a:endParaRPr lang="en-US" dirty="0"/>
          </a:p>
        </p:txBody>
      </p:sp>
      <p:sp>
        <p:nvSpPr>
          <p:cNvPr id="8" name="Rectangle 7"/>
          <p:cNvSpPr/>
          <p:nvPr/>
        </p:nvSpPr>
        <p:spPr>
          <a:xfrm>
            <a:off x="4038600" y="2514600"/>
            <a:ext cx="623889" cy="369332"/>
          </a:xfrm>
          <a:prstGeom prst="rect">
            <a:avLst/>
          </a:prstGeom>
        </p:spPr>
        <p:txBody>
          <a:bodyPr wrap="none">
            <a:spAutoFit/>
          </a:bodyPr>
          <a:lstStyle/>
          <a:p>
            <a:r>
              <a:rPr lang="en-US" b="1" dirty="0" smtClean="0">
                <a:solidFill>
                  <a:srgbClr val="FF0000"/>
                </a:solidFill>
              </a:rPr>
              <a:t>time</a:t>
            </a:r>
            <a:endParaRPr lang="en-US" dirty="0"/>
          </a:p>
        </p:txBody>
      </p:sp>
      <p:sp>
        <p:nvSpPr>
          <p:cNvPr id="9" name="Rectangle 8"/>
          <p:cNvSpPr/>
          <p:nvPr/>
        </p:nvSpPr>
        <p:spPr>
          <a:xfrm>
            <a:off x="4953000" y="3505200"/>
            <a:ext cx="902555" cy="369332"/>
          </a:xfrm>
          <a:prstGeom prst="rect">
            <a:avLst/>
          </a:prstGeom>
        </p:spPr>
        <p:txBody>
          <a:bodyPr wrap="none">
            <a:spAutoFit/>
          </a:bodyPr>
          <a:lstStyle/>
          <a:p>
            <a:r>
              <a:rPr lang="en-US" b="1" dirty="0" smtClean="0">
                <a:solidFill>
                  <a:srgbClr val="FF0000"/>
                </a:solidFill>
              </a:rPr>
              <a:t>fortune</a:t>
            </a:r>
            <a:endParaRPr lang="en-US" dirty="0"/>
          </a:p>
        </p:txBody>
      </p:sp>
      <p:sp>
        <p:nvSpPr>
          <p:cNvPr id="10" name="Rectangle 9"/>
          <p:cNvSpPr/>
          <p:nvPr/>
        </p:nvSpPr>
        <p:spPr>
          <a:xfrm>
            <a:off x="7696200" y="4038600"/>
            <a:ext cx="594393" cy="369332"/>
          </a:xfrm>
          <a:prstGeom prst="rect">
            <a:avLst/>
          </a:prstGeom>
        </p:spPr>
        <p:txBody>
          <a:bodyPr wrap="none">
            <a:spAutoFit/>
          </a:bodyPr>
          <a:lstStyle/>
          <a:p>
            <a:r>
              <a:rPr lang="en-US" b="1" dirty="0" smtClean="0">
                <a:solidFill>
                  <a:srgbClr val="FF0000"/>
                </a:solidFill>
              </a:rPr>
              <a:t>gold</a:t>
            </a:r>
            <a:endParaRPr lang="en-US" dirty="0"/>
          </a:p>
        </p:txBody>
      </p:sp>
      <p:sp>
        <p:nvSpPr>
          <p:cNvPr id="11" name="Rectangle 10"/>
          <p:cNvSpPr/>
          <p:nvPr/>
        </p:nvSpPr>
        <p:spPr>
          <a:xfrm>
            <a:off x="2286000" y="4572000"/>
            <a:ext cx="1096326" cy="369332"/>
          </a:xfrm>
          <a:prstGeom prst="rect">
            <a:avLst/>
          </a:prstGeom>
        </p:spPr>
        <p:txBody>
          <a:bodyPr wrap="none">
            <a:spAutoFit/>
          </a:bodyPr>
          <a:lstStyle/>
          <a:p>
            <a:r>
              <a:rPr lang="en-US" b="1" dirty="0" smtClean="0">
                <a:solidFill>
                  <a:srgbClr val="FF0000"/>
                </a:solidFill>
              </a:rPr>
              <a:t>swapped </a:t>
            </a:r>
            <a:endParaRPr lang="en-US" dirty="0"/>
          </a:p>
        </p:txBody>
      </p:sp>
      <p:sp>
        <p:nvSpPr>
          <p:cNvPr id="12" name="Rectangle 11"/>
          <p:cNvSpPr/>
          <p:nvPr/>
        </p:nvSpPr>
        <p:spPr>
          <a:xfrm>
            <a:off x="4648200" y="5498068"/>
            <a:ext cx="996170" cy="369332"/>
          </a:xfrm>
          <a:prstGeom prst="rect">
            <a:avLst/>
          </a:prstGeom>
        </p:spPr>
        <p:txBody>
          <a:bodyPr wrap="none">
            <a:spAutoFit/>
          </a:bodyPr>
          <a:lstStyle/>
          <a:p>
            <a:r>
              <a:rPr lang="en-US" b="1" dirty="0" smtClean="0">
                <a:solidFill>
                  <a:srgbClr val="FF0000"/>
                </a:solidFill>
              </a:rPr>
              <a:t>dropped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686800" cy="609600"/>
          </a:xfrm>
        </p:spPr>
        <p:txBody>
          <a:bodyPr>
            <a:noAutofit/>
          </a:bodyPr>
          <a:lstStyle/>
          <a:p>
            <a:pPr algn="l"/>
            <a:r>
              <a:rPr lang="en-US" sz="2400" b="1" dirty="0" smtClean="0">
                <a:solidFill>
                  <a:srgbClr val="C00000"/>
                </a:solidFill>
              </a:rPr>
              <a:t/>
            </a:r>
            <a:br>
              <a:rPr lang="en-US" sz="2400" b="1" dirty="0" smtClean="0">
                <a:solidFill>
                  <a:srgbClr val="C00000"/>
                </a:solidFill>
              </a:rPr>
            </a:br>
            <a:r>
              <a:rPr lang="en-US" sz="2400" b="1" dirty="0" smtClean="0">
                <a:solidFill>
                  <a:srgbClr val="C00000"/>
                </a:solidFill>
              </a:rPr>
              <a:t>4. Read the story summaries below. Decide which story you would like to read.</a:t>
            </a:r>
            <a:endParaRPr lang="en-US" sz="2400" dirty="0">
              <a:solidFill>
                <a:srgbClr val="C00000"/>
              </a:solidFill>
            </a:endParaRPr>
          </a:p>
        </p:txBody>
      </p:sp>
      <p:pic>
        <p:nvPicPr>
          <p:cNvPr id="1026" name="Picture 2"/>
          <p:cNvPicPr>
            <a:picLocks noChangeAspect="1" noChangeArrowheads="1"/>
          </p:cNvPicPr>
          <p:nvPr/>
        </p:nvPicPr>
        <p:blipFill>
          <a:blip r:embed="rId2"/>
          <a:srcRect/>
          <a:stretch>
            <a:fillRect/>
          </a:stretch>
        </p:blipFill>
        <p:spPr bwMode="auto">
          <a:xfrm>
            <a:off x="6096000" y="2163222"/>
            <a:ext cx="2819400" cy="3296544"/>
          </a:xfrm>
          <a:prstGeom prst="rect">
            <a:avLst/>
          </a:prstGeom>
          <a:noFill/>
          <a:ln w="9525">
            <a:noFill/>
            <a:miter lim="800000"/>
            <a:headEnd/>
            <a:tailEnd/>
          </a:ln>
          <a:effectLst/>
        </p:spPr>
      </p:pic>
      <p:sp>
        <p:nvSpPr>
          <p:cNvPr id="5" name="Text Box 26"/>
          <p:cNvSpPr txBox="1">
            <a:spLocks noChangeArrowheads="1"/>
          </p:cNvSpPr>
          <p:nvPr/>
        </p:nvSpPr>
        <p:spPr bwMode="auto">
          <a:xfrm>
            <a:off x="0" y="24825"/>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6" name="Rectangle 5"/>
          <p:cNvSpPr/>
          <p:nvPr/>
        </p:nvSpPr>
        <p:spPr>
          <a:xfrm>
            <a:off x="3886200" y="685800"/>
            <a:ext cx="1337226" cy="46166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sz="2400" b="1" dirty="0" smtClean="0">
                <a:solidFill>
                  <a:srgbClr val="FF0000"/>
                </a:solidFill>
              </a:rPr>
              <a:t>Speaking</a:t>
            </a:r>
            <a:endParaRPr lang="en-US" sz="2400" dirty="0">
              <a:solidFill>
                <a:srgbClr val="FF0000"/>
              </a:solidFill>
            </a:endParaRPr>
          </a:p>
        </p:txBody>
      </p:sp>
      <p:sp>
        <p:nvSpPr>
          <p:cNvPr id="7" name="Rectangle 6"/>
          <p:cNvSpPr/>
          <p:nvPr/>
        </p:nvSpPr>
        <p:spPr>
          <a:xfrm>
            <a:off x="381000" y="2133600"/>
            <a:ext cx="5334000" cy="452431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dirty="0" smtClean="0">
                <a:solidFill>
                  <a:srgbClr val="00B050"/>
                </a:solidFill>
              </a:rPr>
              <a:t>Title: </a:t>
            </a:r>
            <a:r>
              <a:rPr lang="en-US" sz="2400" b="1" i="1" dirty="0" smtClean="0">
                <a:solidFill>
                  <a:srgbClr val="00B050"/>
                </a:solidFill>
              </a:rPr>
              <a:t>Saint </a:t>
            </a:r>
            <a:r>
              <a:rPr lang="en-US" sz="2400" b="1" i="1" dirty="0" err="1" smtClean="0">
                <a:solidFill>
                  <a:srgbClr val="00B050"/>
                </a:solidFill>
              </a:rPr>
              <a:t>Giong</a:t>
            </a:r>
            <a:endParaRPr lang="en-US" sz="2400" b="1" i="1" dirty="0" smtClean="0">
              <a:solidFill>
                <a:srgbClr val="00B050"/>
              </a:solidFill>
            </a:endParaRPr>
          </a:p>
          <a:p>
            <a:r>
              <a:rPr lang="en-US" sz="2400" b="1" dirty="0" smtClean="0">
                <a:solidFill>
                  <a:srgbClr val="00B050"/>
                </a:solidFill>
              </a:rPr>
              <a:t>Genre: legend</a:t>
            </a:r>
          </a:p>
          <a:p>
            <a:r>
              <a:rPr lang="en-US" sz="2400" b="1" dirty="0" smtClean="0">
                <a:solidFill>
                  <a:srgbClr val="00B050"/>
                </a:solidFill>
              </a:rPr>
              <a:t>Main characters: </a:t>
            </a:r>
            <a:r>
              <a:rPr lang="en-US" sz="2400" b="1" dirty="0" err="1" smtClean="0">
                <a:solidFill>
                  <a:srgbClr val="00B050"/>
                </a:solidFill>
              </a:rPr>
              <a:t>Thanh</a:t>
            </a:r>
            <a:r>
              <a:rPr lang="en-US" sz="2400" b="1" dirty="0" smtClean="0">
                <a:solidFill>
                  <a:srgbClr val="00B050"/>
                </a:solidFill>
              </a:rPr>
              <a:t> </a:t>
            </a:r>
            <a:r>
              <a:rPr lang="en-US" sz="2400" b="1" dirty="0" err="1" smtClean="0">
                <a:solidFill>
                  <a:srgbClr val="00B050"/>
                </a:solidFill>
              </a:rPr>
              <a:t>Giong</a:t>
            </a:r>
            <a:endParaRPr lang="en-US" sz="2400" b="1" dirty="0" smtClean="0">
              <a:solidFill>
                <a:srgbClr val="00B050"/>
              </a:solidFill>
            </a:endParaRPr>
          </a:p>
          <a:p>
            <a:r>
              <a:rPr lang="en-US" sz="2400" b="1" dirty="0" smtClean="0">
                <a:solidFill>
                  <a:srgbClr val="00B050"/>
                </a:solidFill>
              </a:rPr>
              <a:t>Plot: </a:t>
            </a:r>
            <a:r>
              <a:rPr lang="en-US" sz="2400" b="1" dirty="0" err="1" smtClean="0">
                <a:solidFill>
                  <a:srgbClr val="00B050"/>
                </a:solidFill>
              </a:rPr>
              <a:t>Thanh</a:t>
            </a:r>
            <a:r>
              <a:rPr lang="en-US" sz="2400" b="1" dirty="0" smtClean="0">
                <a:solidFill>
                  <a:srgbClr val="00B050"/>
                </a:solidFill>
              </a:rPr>
              <a:t> </a:t>
            </a:r>
            <a:r>
              <a:rPr lang="en-US" sz="2400" b="1" dirty="0" err="1" smtClean="0">
                <a:solidFill>
                  <a:srgbClr val="00B050"/>
                </a:solidFill>
              </a:rPr>
              <a:t>Giong</a:t>
            </a:r>
            <a:r>
              <a:rPr lang="en-US" sz="2400" b="1" dirty="0" smtClean="0">
                <a:solidFill>
                  <a:srgbClr val="00B050"/>
                </a:solidFill>
              </a:rPr>
              <a:t> lived in the village</a:t>
            </a:r>
          </a:p>
          <a:p>
            <a:r>
              <a:rPr lang="en-US" sz="2400" dirty="0" smtClean="0">
                <a:solidFill>
                  <a:srgbClr val="00B050"/>
                </a:solidFill>
              </a:rPr>
              <a:t>of </a:t>
            </a:r>
            <a:r>
              <a:rPr lang="en-US" sz="2400" dirty="0" err="1" smtClean="0">
                <a:solidFill>
                  <a:srgbClr val="00B050"/>
                </a:solidFill>
              </a:rPr>
              <a:t>Phu</a:t>
            </a:r>
            <a:r>
              <a:rPr lang="en-US" sz="2400" dirty="0" smtClean="0">
                <a:solidFill>
                  <a:srgbClr val="00B050"/>
                </a:solidFill>
              </a:rPr>
              <a:t> Dong. He was already three</a:t>
            </a:r>
          </a:p>
          <a:p>
            <a:r>
              <a:rPr lang="en-US" sz="2400" dirty="0" smtClean="0">
                <a:solidFill>
                  <a:srgbClr val="00B050"/>
                </a:solidFill>
              </a:rPr>
              <a:t>years old, but he couldn’t sit up or say</a:t>
            </a:r>
          </a:p>
          <a:p>
            <a:r>
              <a:rPr lang="en-US" sz="2400" dirty="0" smtClean="0">
                <a:solidFill>
                  <a:srgbClr val="00B050"/>
                </a:solidFill>
              </a:rPr>
              <a:t>any words. However, when the enemy</a:t>
            </a:r>
          </a:p>
          <a:p>
            <a:r>
              <a:rPr lang="en-US" sz="2400" dirty="0" smtClean="0">
                <a:solidFill>
                  <a:srgbClr val="00B050"/>
                </a:solidFill>
              </a:rPr>
              <a:t>invaded his country, he helped Emperor</a:t>
            </a:r>
          </a:p>
          <a:p>
            <a:r>
              <a:rPr lang="en-US" sz="2400" dirty="0" smtClean="0">
                <a:solidFill>
                  <a:srgbClr val="00B050"/>
                </a:solidFill>
              </a:rPr>
              <a:t>Hung </a:t>
            </a:r>
            <a:r>
              <a:rPr lang="en-US" sz="2400" dirty="0" err="1" smtClean="0">
                <a:solidFill>
                  <a:srgbClr val="00B050"/>
                </a:solidFill>
              </a:rPr>
              <a:t>Vuong</a:t>
            </a:r>
            <a:r>
              <a:rPr lang="en-US" sz="2400" dirty="0" smtClean="0">
                <a:solidFill>
                  <a:srgbClr val="00B050"/>
                </a:solidFill>
              </a:rPr>
              <a:t> the Sixth defeat the enemy</a:t>
            </a:r>
          </a:p>
          <a:p>
            <a:r>
              <a:rPr lang="en-US" sz="2400" dirty="0" smtClean="0">
                <a:solidFill>
                  <a:srgbClr val="00B050"/>
                </a:solidFill>
              </a:rPr>
              <a:t>and save the country. He fl </a:t>
            </a:r>
            <a:r>
              <a:rPr lang="en-US" sz="2400" dirty="0" err="1" smtClean="0">
                <a:solidFill>
                  <a:srgbClr val="00B050"/>
                </a:solidFill>
              </a:rPr>
              <a:t>ew</a:t>
            </a:r>
            <a:r>
              <a:rPr lang="en-US" sz="2400" dirty="0" smtClean="0">
                <a:solidFill>
                  <a:srgbClr val="00B050"/>
                </a:solidFill>
              </a:rPr>
              <a:t> to heaven</a:t>
            </a:r>
          </a:p>
          <a:p>
            <a:r>
              <a:rPr lang="en-US" sz="2400" dirty="0" smtClean="0">
                <a:solidFill>
                  <a:srgbClr val="00B050"/>
                </a:solidFill>
              </a:rPr>
              <a:t>and became a Saint.</a:t>
            </a:r>
          </a:p>
          <a:p>
            <a:r>
              <a:rPr lang="en-US" sz="2400" b="1" dirty="0" smtClean="0">
                <a:solidFill>
                  <a:srgbClr val="00B050"/>
                </a:solidFill>
              </a:rPr>
              <a:t>Title</a:t>
            </a:r>
            <a:endParaRPr lang="en-US" sz="24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304800" y="762000"/>
            <a:ext cx="3124200" cy="2133600"/>
          </a:xfrm>
          <a:prstGeom prst="rect">
            <a:avLst/>
          </a:prstGeom>
          <a:noFill/>
          <a:ln w="9525">
            <a:noFill/>
            <a:miter lim="800000"/>
            <a:headEnd/>
            <a:tailEnd/>
          </a:ln>
          <a:effectLst/>
        </p:spPr>
      </p:pic>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9" name="Rectangle 8"/>
          <p:cNvSpPr/>
          <p:nvPr/>
        </p:nvSpPr>
        <p:spPr>
          <a:xfrm>
            <a:off x="76200" y="3151525"/>
            <a:ext cx="4191000" cy="34778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000" b="1" dirty="0" smtClean="0"/>
              <a:t>Title:       </a:t>
            </a:r>
            <a:r>
              <a:rPr lang="en-US" sz="2000" b="1" i="1" dirty="0" smtClean="0"/>
              <a:t>The Tortoise and the Hare</a:t>
            </a:r>
          </a:p>
          <a:p>
            <a:pPr algn="just"/>
            <a:r>
              <a:rPr lang="en-US" sz="2000" b="1" dirty="0" smtClean="0"/>
              <a:t>Genre:   fable</a:t>
            </a:r>
          </a:p>
          <a:p>
            <a:pPr algn="just"/>
            <a:r>
              <a:rPr lang="en-US" sz="2000" b="1" dirty="0" smtClean="0"/>
              <a:t>Main characters</a:t>
            </a:r>
            <a:r>
              <a:rPr lang="en-US" sz="2000" dirty="0" smtClean="0"/>
              <a:t>: a hare and a tortoise</a:t>
            </a:r>
          </a:p>
          <a:p>
            <a:pPr algn="just"/>
            <a:r>
              <a:rPr lang="en-US" sz="2000" b="1" dirty="0" smtClean="0"/>
              <a:t>Plot: </a:t>
            </a:r>
            <a:r>
              <a:rPr lang="en-US" sz="2000" dirty="0" smtClean="0"/>
              <a:t>The hare always boasted about how fast he could run. The tortoise challenged him to a race. The hare soon left the tortoise behind.</a:t>
            </a:r>
          </a:p>
          <a:p>
            <a:pPr algn="just"/>
            <a:r>
              <a:rPr lang="en-US" sz="2000" dirty="0" smtClean="0"/>
              <a:t>The hare believed that he would win,</a:t>
            </a:r>
          </a:p>
          <a:p>
            <a:pPr algn="just"/>
            <a:r>
              <a:rPr lang="en-US" sz="2000" dirty="0" smtClean="0"/>
              <a:t>and he stopped to take a nap. When</a:t>
            </a:r>
          </a:p>
          <a:p>
            <a:pPr algn="just"/>
            <a:r>
              <a:rPr lang="en-US" sz="2000" dirty="0" smtClean="0"/>
              <a:t>he woke up, he found that the tortoise</a:t>
            </a:r>
          </a:p>
          <a:p>
            <a:pPr algn="just"/>
            <a:r>
              <a:rPr lang="en-US" sz="2000" dirty="0" smtClean="0"/>
              <a:t>arrived before him</a:t>
            </a:r>
            <a:endParaRPr lang="en-US" sz="2000" dirty="0"/>
          </a:p>
        </p:txBody>
      </p:sp>
      <p:pic>
        <p:nvPicPr>
          <p:cNvPr id="10" name="Picture 2"/>
          <p:cNvPicPr>
            <a:picLocks noChangeAspect="1" noChangeArrowheads="1"/>
          </p:cNvPicPr>
          <p:nvPr/>
        </p:nvPicPr>
        <p:blipFill>
          <a:blip r:embed="rId3"/>
          <a:srcRect/>
          <a:stretch>
            <a:fillRect/>
          </a:stretch>
        </p:blipFill>
        <p:spPr bwMode="auto">
          <a:xfrm>
            <a:off x="5791200" y="685800"/>
            <a:ext cx="2819400" cy="2189079"/>
          </a:xfrm>
          <a:prstGeom prst="rect">
            <a:avLst/>
          </a:prstGeom>
          <a:noFill/>
          <a:ln w="9525">
            <a:noFill/>
            <a:miter lim="800000"/>
            <a:headEnd/>
            <a:tailEnd/>
          </a:ln>
          <a:effectLst/>
        </p:spPr>
      </p:pic>
      <p:sp>
        <p:nvSpPr>
          <p:cNvPr id="11" name="Rectangle 10"/>
          <p:cNvSpPr/>
          <p:nvPr/>
        </p:nvSpPr>
        <p:spPr>
          <a:xfrm>
            <a:off x="4495800" y="2971800"/>
            <a:ext cx="4343400" cy="37856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000" b="1" dirty="0" smtClean="0"/>
              <a:t>Title: </a:t>
            </a:r>
            <a:r>
              <a:rPr lang="en-US" sz="2000" b="1" i="1" dirty="0" smtClean="0"/>
              <a:t>Chung Cakes, Day Cakes</a:t>
            </a:r>
          </a:p>
          <a:p>
            <a:pPr algn="just"/>
            <a:r>
              <a:rPr lang="en-US" sz="2000" b="1" dirty="0" smtClean="0"/>
              <a:t>Genre: folk tale</a:t>
            </a:r>
          </a:p>
          <a:p>
            <a:pPr algn="just"/>
            <a:r>
              <a:rPr lang="fr-FR" sz="2000" b="1" dirty="0" smtClean="0"/>
              <a:t>Main </a:t>
            </a:r>
            <a:r>
              <a:rPr lang="fr-FR" sz="2000" b="1" dirty="0" err="1" smtClean="0"/>
              <a:t>characters</a:t>
            </a:r>
            <a:r>
              <a:rPr lang="fr-FR" sz="2000" dirty="0" smtClean="0"/>
              <a:t>: Prince </a:t>
            </a:r>
            <a:r>
              <a:rPr lang="fr-FR" sz="2000" dirty="0" err="1" smtClean="0"/>
              <a:t>Tiet</a:t>
            </a:r>
            <a:r>
              <a:rPr lang="fr-FR" sz="2000" dirty="0" smtClean="0"/>
              <a:t> Lieu</a:t>
            </a:r>
            <a:r>
              <a:rPr lang="fr-FR" sz="2000" b="1" dirty="0" smtClean="0"/>
              <a:t>,</a:t>
            </a:r>
          </a:p>
          <a:p>
            <a:pPr algn="just"/>
            <a:r>
              <a:rPr lang="en-US" sz="2000" dirty="0" smtClean="0"/>
              <a:t>his wife, and Emperor Hung </a:t>
            </a:r>
            <a:r>
              <a:rPr lang="en-US" sz="2000" dirty="0" err="1" smtClean="0"/>
              <a:t>Vuong</a:t>
            </a:r>
            <a:endParaRPr lang="en-US" sz="2000" dirty="0" smtClean="0"/>
          </a:p>
          <a:p>
            <a:pPr algn="just"/>
            <a:r>
              <a:rPr lang="en-US" sz="2000" b="1" dirty="0" smtClean="0"/>
              <a:t>Plot: </a:t>
            </a:r>
            <a:r>
              <a:rPr lang="en-US" sz="2000" dirty="0" smtClean="0"/>
              <a:t>Emperor Hung </a:t>
            </a:r>
            <a:r>
              <a:rPr lang="en-US" sz="2000" dirty="0" err="1" smtClean="0"/>
              <a:t>Vuong</a:t>
            </a:r>
            <a:r>
              <a:rPr lang="en-US" sz="2000" dirty="0" smtClean="0"/>
              <a:t> announced</a:t>
            </a:r>
          </a:p>
          <a:p>
            <a:pPr algn="just"/>
            <a:r>
              <a:rPr lang="en-US" sz="2000" dirty="0" smtClean="0"/>
              <a:t>that the prince who made the most</a:t>
            </a:r>
          </a:p>
          <a:p>
            <a:pPr algn="just"/>
            <a:r>
              <a:rPr lang="en-US" sz="2000" dirty="0" smtClean="0"/>
              <a:t>delicious food would become the new</a:t>
            </a:r>
          </a:p>
          <a:p>
            <a:pPr algn="just"/>
            <a:r>
              <a:rPr lang="en-US" sz="2000" dirty="0" smtClean="0"/>
              <a:t>emperor. Prince </a:t>
            </a:r>
            <a:r>
              <a:rPr lang="en-US" sz="2000" dirty="0" err="1" smtClean="0"/>
              <a:t>Tiet</a:t>
            </a:r>
            <a:r>
              <a:rPr lang="en-US" sz="2000" dirty="0" smtClean="0"/>
              <a:t> Lieu and his wife</a:t>
            </a:r>
          </a:p>
          <a:p>
            <a:pPr algn="just"/>
            <a:r>
              <a:rPr lang="en-US" sz="2000" dirty="0" smtClean="0"/>
              <a:t>pleased the emperor by creating two</a:t>
            </a:r>
          </a:p>
          <a:p>
            <a:pPr algn="just"/>
            <a:r>
              <a:rPr lang="en-US" sz="2000" dirty="0" smtClean="0"/>
              <a:t>types of rice cakes that represented</a:t>
            </a:r>
          </a:p>
          <a:p>
            <a:pPr algn="just"/>
            <a:r>
              <a:rPr lang="en-US" sz="2000" dirty="0" smtClean="0"/>
              <a:t>Heaven and Earth. Emperor Hung </a:t>
            </a:r>
            <a:r>
              <a:rPr lang="en-US" sz="2000" dirty="0" err="1" smtClean="0"/>
              <a:t>Vuongmade</a:t>
            </a:r>
            <a:r>
              <a:rPr lang="en-US" sz="2000" dirty="0" smtClean="0"/>
              <a:t> </a:t>
            </a:r>
            <a:r>
              <a:rPr lang="en-US" sz="2000" dirty="0" err="1" smtClean="0"/>
              <a:t>Tiet</a:t>
            </a:r>
            <a:r>
              <a:rPr lang="en-US" sz="2000" dirty="0" smtClean="0"/>
              <a:t> Lieu the new emperor.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amond(in)">
                                      <p:cBhvr>
                                        <p:cTn id="7" dur="20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amond(in)">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33400"/>
          </a:xfrm>
        </p:spPr>
        <p:txBody>
          <a:bodyPr>
            <a:noAutofit/>
          </a:bodyPr>
          <a:lstStyle/>
          <a:p>
            <a:pPr algn="l"/>
            <a:r>
              <a:rPr lang="en-US" sz="2400" b="1" dirty="0" smtClean="0">
                <a:solidFill>
                  <a:srgbClr val="FF0000"/>
                </a:solidFill>
              </a:rPr>
              <a:t>5. Work in pairs. Ask and answer questions about the stories.</a:t>
            </a:r>
            <a:endParaRPr lang="en-US" sz="2400" dirty="0">
              <a:solidFill>
                <a:srgbClr val="FF0000"/>
              </a:solidFill>
            </a:endParaRPr>
          </a:p>
        </p:txBody>
      </p:sp>
      <p:sp>
        <p:nvSpPr>
          <p:cNvPr id="4" name="Rectangle 3"/>
          <p:cNvSpPr/>
          <p:nvPr/>
        </p:nvSpPr>
        <p:spPr>
          <a:xfrm>
            <a:off x="1371600" y="1447800"/>
            <a:ext cx="5334000" cy="2308324"/>
          </a:xfrm>
          <a:prstGeom prst="rect">
            <a:avLst/>
          </a:prstGeom>
        </p:spPr>
        <p:txBody>
          <a:bodyPr wrap="square">
            <a:spAutoFit/>
          </a:bodyPr>
          <a:lstStyle/>
          <a:p>
            <a:r>
              <a:rPr lang="en-US" sz="2400" b="1" i="1" dirty="0" smtClean="0">
                <a:solidFill>
                  <a:srgbClr val="FF0000"/>
                </a:solidFill>
              </a:rPr>
              <a:t>Example:</a:t>
            </a:r>
          </a:p>
          <a:p>
            <a:r>
              <a:rPr lang="en-US" sz="2400" dirty="0" smtClean="0">
                <a:solidFill>
                  <a:srgbClr val="00B050"/>
                </a:solidFill>
              </a:rPr>
              <a:t>A: I want to read </a:t>
            </a:r>
            <a:r>
              <a:rPr lang="en-US" sz="2400" i="1" dirty="0" smtClean="0">
                <a:solidFill>
                  <a:srgbClr val="00B050"/>
                </a:solidFill>
              </a:rPr>
              <a:t>Saint </a:t>
            </a:r>
            <a:r>
              <a:rPr lang="en-US" sz="2400" i="1" dirty="0" err="1" smtClean="0">
                <a:solidFill>
                  <a:srgbClr val="00B050"/>
                </a:solidFill>
              </a:rPr>
              <a:t>Giong</a:t>
            </a:r>
            <a:r>
              <a:rPr lang="en-US" sz="2400" i="1" dirty="0" smtClean="0">
                <a:solidFill>
                  <a:srgbClr val="00B050"/>
                </a:solidFill>
              </a:rPr>
              <a:t>.</a:t>
            </a:r>
          </a:p>
          <a:p>
            <a:r>
              <a:rPr lang="en-US" sz="2400" dirty="0" smtClean="0">
                <a:solidFill>
                  <a:srgbClr val="00B050"/>
                </a:solidFill>
              </a:rPr>
              <a:t>B: What kind of story is it?</a:t>
            </a:r>
          </a:p>
          <a:p>
            <a:r>
              <a:rPr lang="en-US" sz="2400" dirty="0" smtClean="0">
                <a:solidFill>
                  <a:srgbClr val="00B050"/>
                </a:solidFill>
              </a:rPr>
              <a:t>A: It’s a legend.</a:t>
            </a:r>
          </a:p>
          <a:p>
            <a:r>
              <a:rPr lang="en-US" sz="2400" dirty="0" smtClean="0">
                <a:solidFill>
                  <a:srgbClr val="00B050"/>
                </a:solidFill>
              </a:rPr>
              <a:t>B: Who are the main characters in it?</a:t>
            </a:r>
          </a:p>
          <a:p>
            <a:r>
              <a:rPr lang="en-US" sz="2400" dirty="0" smtClean="0">
                <a:solidFill>
                  <a:srgbClr val="00B050"/>
                </a:solidFill>
              </a:rPr>
              <a:t>A: ...</a:t>
            </a:r>
            <a:endParaRPr lang="en-US" sz="2400" dirty="0">
              <a:solidFill>
                <a:srgbClr val="00B050"/>
              </a:solidFill>
            </a:endParaRPr>
          </a:p>
        </p:txBody>
      </p:sp>
      <p:sp>
        <p:nvSpPr>
          <p:cNvPr id="5" name="Rectangle 4"/>
          <p:cNvSpPr/>
          <p:nvPr/>
        </p:nvSpPr>
        <p:spPr>
          <a:xfrm>
            <a:off x="228600" y="4191000"/>
            <a:ext cx="8382000" cy="1200329"/>
          </a:xfrm>
          <a:prstGeom prst="rect">
            <a:avLst/>
          </a:prstGeom>
        </p:spPr>
        <p:txBody>
          <a:bodyPr wrap="square">
            <a:spAutoFit/>
          </a:bodyPr>
          <a:lstStyle/>
          <a:p>
            <a:r>
              <a:rPr lang="en-US" sz="2400" b="1" dirty="0" smtClean="0">
                <a:solidFill>
                  <a:srgbClr val="FF0000"/>
                </a:solidFill>
              </a:rPr>
              <a:t>6. Work in groups. One student imagines he/ she is a character in a story in 4. The others can ask three </a:t>
            </a:r>
            <a:r>
              <a:rPr lang="en-US" sz="2400" b="1" i="1" dirty="0" smtClean="0">
                <a:solidFill>
                  <a:srgbClr val="FF0000"/>
                </a:solidFill>
              </a:rPr>
              <a:t>Yes/ No questions to guess which </a:t>
            </a:r>
            <a:r>
              <a:rPr lang="en-US" sz="2400" b="1" dirty="0" smtClean="0">
                <a:solidFill>
                  <a:srgbClr val="FF0000"/>
                </a:solidFill>
              </a:rPr>
              <a:t>character he/ she is.</a:t>
            </a:r>
            <a:endParaRPr lang="en-US" sz="2400" dirty="0">
              <a:solidFill>
                <a:srgbClr val="FF0000"/>
              </a:solidFill>
            </a:endParaRPr>
          </a:p>
        </p:txBody>
      </p:sp>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1526</TotalTime>
  <Words>883</Words>
  <Application>Microsoft Office PowerPoint</Application>
  <PresentationFormat>On-screen Show (4:3)</PresentationFormat>
  <Paragraphs>115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2. Read the story again and answer the  questions.</vt:lpstr>
      <vt:lpstr>3. Now complete the details of the fable.</vt:lpstr>
      <vt:lpstr> 4. Read the story summaries below. Decide which story you would like to read.</vt:lpstr>
      <vt:lpstr>PowerPoint Presentation</vt:lpstr>
      <vt:lpstr>5. Work in pairs. Ask and answer questions about the stories.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Teacher</cp:lastModifiedBy>
  <cp:revision>143</cp:revision>
  <dcterms:created xsi:type="dcterms:W3CDTF">2016-11-08T14:18:54Z</dcterms:created>
  <dcterms:modified xsi:type="dcterms:W3CDTF">2018-02-25T10:11:00Z</dcterms:modified>
</cp:coreProperties>
</file>